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440" r:id="rId3"/>
    <p:sldId id="441" r:id="rId4"/>
    <p:sldId id="407" r:id="rId5"/>
    <p:sldId id="433" r:id="rId6"/>
    <p:sldId id="434" r:id="rId7"/>
    <p:sldId id="435" r:id="rId8"/>
    <p:sldId id="436" r:id="rId9"/>
    <p:sldId id="437" r:id="rId10"/>
    <p:sldId id="423" r:id="rId11"/>
    <p:sldId id="424" r:id="rId12"/>
    <p:sldId id="425" r:id="rId13"/>
    <p:sldId id="426" r:id="rId14"/>
    <p:sldId id="427" r:id="rId15"/>
    <p:sldId id="431" r:id="rId16"/>
    <p:sldId id="432" r:id="rId17"/>
    <p:sldId id="439" r:id="rId18"/>
    <p:sldId id="392" r:id="rId19"/>
    <p:sldId id="393" r:id="rId20"/>
    <p:sldId id="408" r:id="rId21"/>
    <p:sldId id="420" r:id="rId22"/>
    <p:sldId id="417" r:id="rId23"/>
    <p:sldId id="409" r:id="rId24"/>
    <p:sldId id="411" r:id="rId25"/>
    <p:sldId id="413" r:id="rId26"/>
    <p:sldId id="410" r:id="rId27"/>
    <p:sldId id="414" r:id="rId28"/>
    <p:sldId id="412" r:id="rId29"/>
    <p:sldId id="415" r:id="rId30"/>
    <p:sldId id="418" r:id="rId31"/>
    <p:sldId id="419" r:id="rId32"/>
    <p:sldId id="422" r:id="rId33"/>
    <p:sldId id="438" r:id="rId34"/>
    <p:sldId id="390"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92D2"/>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87083" autoAdjust="0"/>
  </p:normalViewPr>
  <p:slideViewPr>
    <p:cSldViewPr snapToGrid="0" snapToObjects="1">
      <p:cViewPr>
        <p:scale>
          <a:sx n="103" d="100"/>
          <a:sy n="103" d="100"/>
        </p:scale>
        <p:origin x="-552" y="-80"/>
      </p:cViewPr>
      <p:guideLst>
        <p:guide orient="horz" pos="2160"/>
        <p:guide pos="2880"/>
      </p:guideLst>
    </p:cSldViewPr>
  </p:slideViewPr>
  <p:outlineViewPr>
    <p:cViewPr>
      <p:scale>
        <a:sx n="33" d="100"/>
        <a:sy n="33" d="100"/>
      </p:scale>
      <p:origin x="0" y="16144"/>
    </p:cViewPr>
  </p:outlineViewPr>
  <p:notesTextViewPr>
    <p:cViewPr>
      <p:scale>
        <a:sx n="100" d="100"/>
        <a:sy n="100" d="100"/>
      </p:scale>
      <p:origin x="0" y="0"/>
    </p:cViewPr>
  </p:notesTextViewPr>
  <p:sorterViewPr>
    <p:cViewPr>
      <p:scale>
        <a:sx n="98" d="100"/>
        <a:sy n="98"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19-04-05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19-04-05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Datasets collected by high-throughput sequencing of </a:t>
            </a:r>
            <a:r>
              <a:rPr lang="en-US" dirty="0" err="1" smtClean="0"/>
              <a:t>amplicons</a:t>
            </a:r>
            <a:r>
              <a:rPr lang="en-US" dirty="0" smtClean="0"/>
              <a:t>, or shotgun sequencing of </a:t>
            </a:r>
            <a:r>
              <a:rPr lang="en-US" dirty="0" err="1" smtClean="0"/>
              <a:t>metagenomes</a:t>
            </a:r>
            <a:r>
              <a:rPr lang="en-US" dirty="0" smtClean="0"/>
              <a:t> or </a:t>
            </a:r>
            <a:r>
              <a:rPr lang="en-US" dirty="0" err="1" smtClean="0"/>
              <a:t>metatranscriptomes</a:t>
            </a:r>
            <a:r>
              <a:rPr lang="en-US" dirty="0" smtClean="0"/>
              <a:t> are commonplace. These datasets are used to study human health and disease, ecological niches, and the built environment. Datasets collected in this way are limited by the capacity of the machine and so are necessarily probabilistic samples of the underlying environment. However, many investigators are either unaware of this or assume specific properties of the data that confound the analyses. This confounding leads to both false positive and false negative results. I will introduce the concept of probabilistic sampling and of compositional data and describe their </a:t>
            </a:r>
            <a:r>
              <a:rPr lang="en-US" dirty="0" err="1" smtClean="0"/>
              <a:t>properites</a:t>
            </a:r>
            <a:r>
              <a:rPr lang="en-US" dirty="0" smtClean="0"/>
              <a:t> and pathologies. I will provide examples from vaginal meta-</a:t>
            </a:r>
            <a:r>
              <a:rPr lang="en-US" dirty="0" err="1" smtClean="0"/>
              <a:t>transcriptomes</a:t>
            </a:r>
            <a:r>
              <a:rPr lang="en-US" dirty="0" smtClean="0"/>
              <a:t> and gut </a:t>
            </a:r>
            <a:r>
              <a:rPr lang="en-US" dirty="0" err="1" smtClean="0"/>
              <a:t>metagenomes</a:t>
            </a:r>
            <a:r>
              <a:rPr lang="en-US" dirty="0" smtClean="0"/>
              <a:t> that demonstrate the general utility of the approach. I will finally give guidance and point to resources and examples for the analysis of </a:t>
            </a:r>
            <a:r>
              <a:rPr lang="en-US" dirty="0" err="1" smtClean="0"/>
              <a:t>microbiome</a:t>
            </a:r>
            <a:r>
              <a:rPr lang="en-US" smtClean="0"/>
              <a:t> datasets using compositional data analysis.</a:t>
            </a:r>
          </a:p>
          <a:p>
            <a:endParaRPr lang="en-US"/>
          </a:p>
        </p:txBody>
      </p:sp>
      <p:sp>
        <p:nvSpPr>
          <p:cNvPr id="4" name="Slide Number Placeholder 3"/>
          <p:cNvSpPr>
            <a:spLocks noGrp="1"/>
          </p:cNvSpPr>
          <p:nvPr>
            <p:ph type="sldNum" sz="quarter" idx="10"/>
          </p:nvPr>
        </p:nvSpPr>
        <p:spPr/>
        <p:txBody>
          <a:bodyPr/>
          <a:lstStyle/>
          <a:p>
            <a:fld id="{364FB8B2-23F0-0946-9266-1716EC5514B9}" type="slidenum">
              <a:rPr lang="en-US" smtClean="0"/>
              <a:t>1</a:t>
            </a:fld>
            <a:endParaRPr lang="en-US"/>
          </a:p>
        </p:txBody>
      </p:sp>
    </p:spTree>
    <p:extLst>
      <p:ext uri="{BB962C8B-B14F-4D97-AF65-F5344CB8AC3E}">
        <p14:creationId xmlns:p14="http://schemas.microsoft.com/office/powerpoint/2010/main" val="966855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34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a:t>
            </a:r>
            <a:r>
              <a:rPr lang="en-US" baseline="0" dirty="0" smtClean="0"/>
              <a:t> data and everyone trusts </a:t>
            </a:r>
            <a:r>
              <a:rPr lang="en-US" baseline="0" dirty="0" err="1" smtClean="0"/>
              <a:t>everone</a:t>
            </a:r>
            <a:r>
              <a:rPr lang="en-US" baseline="0" dirty="0" smtClean="0"/>
              <a:t> else without necessarily having the domain-specific expertise needed</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3</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9</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18</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19</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0 count in a</a:t>
            </a:r>
            <a:r>
              <a:rPr lang="en-US" baseline="0" dirty="0" smtClean="0"/>
              <a:t> sample may be a 0 probability, or it may not. If the feature in any sample has a count greater than 0, then by definition the expected value of the probability in all samples for that feature is greater than 0</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20</a:t>
            </a:fld>
            <a:endParaRPr lang="en-US"/>
          </a:p>
        </p:txBody>
      </p:sp>
    </p:spTree>
    <p:extLst>
      <p:ext uri="{BB962C8B-B14F-4D97-AF65-F5344CB8AC3E}">
        <p14:creationId xmlns:p14="http://schemas.microsoft.com/office/powerpoint/2010/main" val="858527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a:t>
            </a:r>
            <a:r>
              <a:rPr lang="en-US" baseline="0" dirty="0" smtClean="0"/>
              <a:t> of 16S OTUs between young adults and school children</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22</a:t>
            </a:fld>
            <a:endParaRPr lang="en-US"/>
          </a:p>
        </p:txBody>
      </p:sp>
    </p:spTree>
    <p:extLst>
      <p:ext uri="{BB962C8B-B14F-4D97-AF65-F5344CB8AC3E}">
        <p14:creationId xmlns:p14="http://schemas.microsoft.com/office/powerpoint/2010/main" val="2521736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33</a:t>
            </a:fld>
            <a:endParaRPr lang="en-US"/>
          </a:p>
        </p:txBody>
      </p:sp>
    </p:spTree>
    <p:extLst>
      <p:ext uri="{BB962C8B-B14F-4D97-AF65-F5344CB8AC3E}">
        <p14:creationId xmlns:p14="http://schemas.microsoft.com/office/powerpoint/2010/main" val="1438116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is-IS" smtClean="0"/>
              <a:t>M&amp;I 4750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is-IS" smtClean="0"/>
              <a:t>M&amp;I 4750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is-IS" smtClean="0"/>
              <a:t>M&amp;I 4750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is-IS" smtClean="0"/>
              <a:t>M&amp;I 4750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is-IS" smtClean="0"/>
              <a:t>M&amp;I 4750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is-IS" smtClean="0"/>
              <a:t>M&amp;I 4750 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Sept 2018</a:t>
            </a:r>
            <a:endParaRPr lang="en-US"/>
          </a:p>
        </p:txBody>
      </p:sp>
      <p:sp>
        <p:nvSpPr>
          <p:cNvPr id="8" name="Footer Placeholder 7"/>
          <p:cNvSpPr>
            <a:spLocks noGrp="1"/>
          </p:cNvSpPr>
          <p:nvPr>
            <p:ph type="ftr" sz="quarter" idx="11"/>
          </p:nvPr>
        </p:nvSpPr>
        <p:spPr/>
        <p:txBody>
          <a:bodyPr/>
          <a:lstStyle/>
          <a:p>
            <a:r>
              <a:rPr lang="is-IS" smtClean="0"/>
              <a:t>M&amp;I 4750 2019</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
        <p:nvSpPr>
          <p:cNvPr id="4" name="Footer Placeholder 3"/>
          <p:cNvSpPr>
            <a:spLocks noGrp="1"/>
          </p:cNvSpPr>
          <p:nvPr>
            <p:ph type="ftr" sz="quarter" idx="11"/>
          </p:nvPr>
        </p:nvSpPr>
        <p:spPr/>
        <p:txBody>
          <a:bodyPr/>
          <a:lstStyle/>
          <a:p>
            <a:r>
              <a:rPr lang="is-IS" smtClean="0"/>
              <a:t>M&amp;I 4750 2019</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Sept 2018</a:t>
            </a:r>
            <a:endParaRPr lang="en-US"/>
          </a:p>
        </p:txBody>
      </p:sp>
      <p:sp>
        <p:nvSpPr>
          <p:cNvPr id="3" name="Footer Placeholder 2"/>
          <p:cNvSpPr>
            <a:spLocks noGrp="1"/>
          </p:cNvSpPr>
          <p:nvPr>
            <p:ph type="ftr" sz="quarter" idx="11"/>
          </p:nvPr>
        </p:nvSpPr>
        <p:spPr/>
        <p:txBody>
          <a:bodyPr/>
          <a:lstStyle/>
          <a:p>
            <a:r>
              <a:rPr lang="is-IS" smtClean="0"/>
              <a:t>M&amp;I 4750 2019</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is-IS" smtClean="0"/>
              <a:t>M&amp;I 4750 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is-IS" smtClean="0"/>
              <a:t>M&amp;I 4750 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Sept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s-IS" smtClean="0"/>
              <a:t>M&amp;I 4750 2019</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hyperlink" Target="https://github.com/ggloor/compositions/presentations" TargetMode="External"/><Relationship Id="rId5" Type="http://schemas.openxmlformats.org/officeDocument/2006/relationships/hyperlink" Target="mailto:ggloor@uwo.ca" TargetMode="External"/><Relationship Id="rId6"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1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3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emf"/></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44618" y="2540426"/>
            <a:ext cx="8455821" cy="1730829"/>
          </a:xfrm>
          <a:prstGeom prst="rect">
            <a:avLst/>
          </a:prstGeom>
        </p:spPr>
      </p:pic>
      <p:sp>
        <p:nvSpPr>
          <p:cNvPr id="2" name="Title 1"/>
          <p:cNvSpPr>
            <a:spLocks noGrp="1"/>
          </p:cNvSpPr>
          <p:nvPr>
            <p:ph type="ctrTitle"/>
          </p:nvPr>
        </p:nvSpPr>
        <p:spPr>
          <a:xfrm>
            <a:off x="685800" y="660400"/>
            <a:ext cx="7772400" cy="1470025"/>
          </a:xfrm>
        </p:spPr>
        <p:txBody>
          <a:bodyPr>
            <a:normAutofit/>
          </a:bodyPr>
          <a:lstStyle/>
          <a:p>
            <a:pPr algn="ctr"/>
            <a:r>
              <a:rPr lang="en-US" dirty="0" smtClean="0"/>
              <a:t>Statistical </a:t>
            </a:r>
            <a:r>
              <a:rPr lang="en-US" dirty="0"/>
              <a:t>c</a:t>
            </a:r>
            <a:r>
              <a:rPr lang="en-US" dirty="0" smtClean="0"/>
              <a:t>hallenges when </a:t>
            </a:r>
            <a:r>
              <a:rPr lang="en-US" smtClean="0"/>
              <a:t>examining </a:t>
            </a:r>
            <a:r>
              <a:rPr lang="en-US" smtClean="0"/>
              <a:t>high</a:t>
            </a:r>
            <a:r>
              <a:rPr lang="en-US" dirty="0" smtClean="0"/>
              <a:t>-throughput sequencing data</a:t>
            </a:r>
            <a:endParaRPr lang="en-US" dirty="0"/>
          </a:p>
        </p:txBody>
      </p:sp>
      <p:sp>
        <p:nvSpPr>
          <p:cNvPr id="3" name="Subtitle 2"/>
          <p:cNvSpPr>
            <a:spLocks noGrp="1"/>
          </p:cNvSpPr>
          <p:nvPr>
            <p:ph type="subTitle" idx="1"/>
          </p:nvPr>
        </p:nvSpPr>
        <p:spPr>
          <a:xfrm>
            <a:off x="1371600" y="2540426"/>
            <a:ext cx="6400800" cy="1752600"/>
          </a:xfrm>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is-IS" smtClean="0"/>
              <a:t>M&amp;I 4750 2019</a:t>
            </a:r>
            <a:endParaRPr lang="en-US"/>
          </a:p>
        </p:txBody>
      </p:sp>
      <p:sp>
        <p:nvSpPr>
          <p:cNvPr id="7" name="TextBox 6"/>
          <p:cNvSpPr txBox="1"/>
          <p:nvPr/>
        </p:nvSpPr>
        <p:spPr>
          <a:xfrm>
            <a:off x="1966112" y="4445442"/>
            <a:ext cx="5391219" cy="646331"/>
          </a:xfrm>
          <a:prstGeom prst="rect">
            <a:avLst/>
          </a:prstGeom>
          <a:noFill/>
        </p:spPr>
        <p:txBody>
          <a:bodyPr wrap="none" rtlCol="0">
            <a:spAutoFit/>
          </a:bodyPr>
          <a:lstStyle/>
          <a:p>
            <a:pPr algn="ctr"/>
            <a:r>
              <a:rPr lang="en-US" dirty="0">
                <a:solidFill>
                  <a:schemeClr val="bg1">
                    <a:lumMod val="50000"/>
                  </a:schemeClr>
                </a:solidFill>
                <a:hlinkClick r:id="rId4"/>
              </a:rPr>
              <a:t>https://github.com/ggloor/</a:t>
            </a:r>
            <a:r>
              <a:rPr lang="en-US" dirty="0" smtClean="0">
                <a:solidFill>
                  <a:schemeClr val="bg1">
                    <a:lumMod val="50000"/>
                  </a:schemeClr>
                </a:solidFill>
                <a:hlinkClick r:id="rId4"/>
              </a:rPr>
              <a:t>compositions/presentations</a:t>
            </a:r>
            <a:endParaRPr lang="en-US" dirty="0" smtClean="0">
              <a:solidFill>
                <a:schemeClr val="bg1">
                  <a:lumMod val="50000"/>
                </a:schemeClr>
              </a:solidFill>
            </a:endParaRPr>
          </a:p>
          <a:p>
            <a:pPr algn="ctr"/>
            <a:r>
              <a:rPr lang="en-US" dirty="0" smtClean="0">
                <a:solidFill>
                  <a:schemeClr val="bg1">
                    <a:lumMod val="50000"/>
                  </a:schemeClr>
                </a:solidFill>
                <a:hlinkClick r:id="rId5"/>
              </a:rPr>
              <a:t>ggloor@uwo.ca</a:t>
            </a:r>
            <a:r>
              <a:rPr lang="en-US" dirty="0" smtClean="0">
                <a:solidFill>
                  <a:schemeClr val="bg1">
                    <a:lumMod val="50000"/>
                  </a:schemeClr>
                </a:solidFill>
              </a:rPr>
              <a:t> @</a:t>
            </a:r>
            <a:r>
              <a:rPr lang="en-US" dirty="0" err="1" smtClean="0">
                <a:solidFill>
                  <a:schemeClr val="bg1">
                    <a:lumMod val="50000"/>
                  </a:schemeClr>
                </a:solidFill>
              </a:rPr>
              <a:t>gbgloor</a:t>
            </a:r>
            <a:endParaRPr lang="en-US" dirty="0">
              <a:solidFill>
                <a:schemeClr val="bg1">
                  <a:lumMod val="50000"/>
                </a:schemeClr>
              </a:solidFill>
            </a:endParaRPr>
          </a:p>
        </p:txBody>
      </p:sp>
      <p:pic>
        <p:nvPicPr>
          <p:cNvPr id="9" name="Picture 8"/>
          <p:cNvPicPr>
            <a:picLocks noChangeAspect="1"/>
          </p:cNvPicPr>
          <p:nvPr/>
        </p:nvPicPr>
        <p:blipFill>
          <a:blip r:embed="rId6"/>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sp>
        <p:nvSpPr>
          <p:cNvPr id="3" name="Content Placeholder 2"/>
          <p:cNvSpPr>
            <a:spLocks noGrp="1"/>
          </p:cNvSpPr>
          <p:nvPr>
            <p:ph idx="1"/>
          </p:nvPr>
        </p:nvSpPr>
        <p:spPr>
          <a:xfrm>
            <a:off x="457200" y="3264595"/>
            <a:ext cx="8229600" cy="2801267"/>
          </a:xfrm>
        </p:spPr>
        <p:txBody>
          <a:bodyPr/>
          <a:lstStyle/>
          <a:p>
            <a:r>
              <a:rPr lang="en-US" dirty="0" smtClean="0"/>
              <a:t>Data on the simplex and counts are different</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pic>
        <p:nvPicPr>
          <p:cNvPr id="5" name="Picture 4" descr="Nor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42" y="931334"/>
            <a:ext cx="7777536" cy="2333261"/>
          </a:xfrm>
          <a:prstGeom prst="rect">
            <a:avLst/>
          </a:prstGeom>
        </p:spPr>
      </p:pic>
      <p:sp>
        <p:nvSpPr>
          <p:cNvPr id="6" name="Rectangle 5"/>
          <p:cNvSpPr/>
          <p:nvPr/>
        </p:nvSpPr>
        <p:spPr>
          <a:xfrm>
            <a:off x="4524993" y="931334"/>
            <a:ext cx="4161807" cy="2333261"/>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8478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sp>
        <p:nvSpPr>
          <p:cNvPr id="3" name="Content Placeholder 2"/>
          <p:cNvSpPr>
            <a:spLocks noGrp="1"/>
          </p:cNvSpPr>
          <p:nvPr>
            <p:ph idx="1"/>
          </p:nvPr>
        </p:nvSpPr>
        <p:spPr>
          <a:xfrm>
            <a:off x="457200" y="3264595"/>
            <a:ext cx="8229600" cy="2801267"/>
          </a:xfrm>
        </p:spPr>
        <p:txBody>
          <a:bodyPr/>
          <a:lstStyle/>
          <a:p>
            <a:r>
              <a:rPr lang="en-US" dirty="0" smtClean="0"/>
              <a:t>Data on the simplex and counts are different</a:t>
            </a:r>
          </a:p>
          <a:p>
            <a:r>
              <a:rPr lang="en-US" dirty="0" smtClean="0"/>
              <a:t>The most used normalization is worse than nothing</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pic>
        <p:nvPicPr>
          <p:cNvPr id="5" name="Picture 4" descr="Nor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42" y="931334"/>
            <a:ext cx="7777536" cy="2333261"/>
          </a:xfrm>
          <a:prstGeom prst="rect">
            <a:avLst/>
          </a:prstGeom>
        </p:spPr>
      </p:pic>
      <p:sp>
        <p:nvSpPr>
          <p:cNvPr id="6" name="Rectangle 5"/>
          <p:cNvSpPr/>
          <p:nvPr/>
        </p:nvSpPr>
        <p:spPr>
          <a:xfrm>
            <a:off x="6497744" y="931334"/>
            <a:ext cx="2226046" cy="2333261"/>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4132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sp>
        <p:nvSpPr>
          <p:cNvPr id="3" name="Content Placeholder 2"/>
          <p:cNvSpPr>
            <a:spLocks noGrp="1"/>
          </p:cNvSpPr>
          <p:nvPr>
            <p:ph idx="1"/>
          </p:nvPr>
        </p:nvSpPr>
        <p:spPr>
          <a:xfrm>
            <a:off x="457200" y="3264595"/>
            <a:ext cx="8229600" cy="2801267"/>
          </a:xfrm>
        </p:spPr>
        <p:txBody>
          <a:bodyPr/>
          <a:lstStyle/>
          <a:p>
            <a:r>
              <a:rPr lang="en-US" dirty="0" smtClean="0"/>
              <a:t>Data on the simplex and counts are different</a:t>
            </a:r>
          </a:p>
          <a:p>
            <a:r>
              <a:rPr lang="en-US" dirty="0" smtClean="0"/>
              <a:t>The most used normalization is worse than nothing</a:t>
            </a:r>
          </a:p>
          <a:p>
            <a:r>
              <a:rPr lang="en-US" dirty="0" smtClean="0"/>
              <a:t>A log-ratio transform does not help much</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pic>
        <p:nvPicPr>
          <p:cNvPr id="5" name="Picture 4" descr="Nor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42" y="931334"/>
            <a:ext cx="7777536" cy="2333261"/>
          </a:xfrm>
          <a:prstGeom prst="rect">
            <a:avLst/>
          </a:prstGeom>
        </p:spPr>
      </p:pic>
    </p:spTree>
    <p:extLst>
      <p:ext uri="{BB962C8B-B14F-4D97-AF65-F5344CB8AC3E}">
        <p14:creationId xmlns:p14="http://schemas.microsoft.com/office/powerpoint/2010/main" val="115724267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Distances</a:t>
            </a:r>
            <a:endParaRPr lang="en-US" dirty="0"/>
          </a:p>
        </p:txBody>
      </p:sp>
      <p:sp>
        <p:nvSpPr>
          <p:cNvPr id="3" name="Content Placeholder 2"/>
          <p:cNvSpPr>
            <a:spLocks noGrp="1"/>
          </p:cNvSpPr>
          <p:nvPr>
            <p:ph idx="1"/>
          </p:nvPr>
        </p:nvSpPr>
        <p:spPr>
          <a:xfrm>
            <a:off x="457200" y="931334"/>
            <a:ext cx="4819904" cy="5194830"/>
          </a:xfrm>
        </p:spPr>
        <p:txBody>
          <a:bodyPr>
            <a:normAutofit lnSpcReduction="10000"/>
          </a:bodyPr>
          <a:lstStyle/>
          <a:p>
            <a:r>
              <a:rPr lang="en-US" dirty="0" smtClean="0"/>
              <a:t>Distances in count data do not match up with distances in proportional data</a:t>
            </a:r>
          </a:p>
          <a:p>
            <a:r>
              <a:rPr lang="en-US" dirty="0" smtClean="0"/>
              <a:t>Thus we </a:t>
            </a:r>
            <a:r>
              <a:rPr lang="en-US" i="1" dirty="0" smtClean="0"/>
              <a:t>may</a:t>
            </a:r>
            <a:r>
              <a:rPr lang="en-US" dirty="0"/>
              <a:t> </a:t>
            </a:r>
            <a:r>
              <a:rPr lang="en-US" i="1" dirty="0" smtClean="0"/>
              <a:t>not</a:t>
            </a:r>
            <a:r>
              <a:rPr lang="en-US" dirty="0" smtClean="0"/>
              <a:t> learn anything about the environment from sequencing data</a:t>
            </a:r>
          </a:p>
          <a:p>
            <a:r>
              <a:rPr lang="en-US" dirty="0" smtClean="0"/>
              <a:t>Only exception is </a:t>
            </a:r>
            <a:r>
              <a:rPr lang="en-US" dirty="0" err="1" smtClean="0"/>
              <a:t>Aitchison</a:t>
            </a:r>
            <a:r>
              <a:rPr lang="en-US" dirty="0" smtClean="0"/>
              <a:t> distance</a:t>
            </a:r>
          </a:p>
          <a:p>
            <a:pPr lvl="1"/>
            <a:r>
              <a:rPr lang="en-US" dirty="0" smtClean="0"/>
              <a:t>Euclidian distance on </a:t>
            </a:r>
            <a:r>
              <a:rPr lang="en-US" dirty="0" err="1" smtClean="0"/>
              <a:t>clr</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pic>
        <p:nvPicPr>
          <p:cNvPr id="5" name="Picture 4" descr="Nor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849" y="17511052"/>
            <a:ext cx="14034993" cy="4210498"/>
          </a:xfrm>
          <a:prstGeom prst="rect">
            <a:avLst/>
          </a:prstGeom>
        </p:spPr>
      </p:pic>
      <p:pic>
        <p:nvPicPr>
          <p:cNvPr id="7" name="Picture 6"/>
          <p:cNvPicPr>
            <a:picLocks noChangeAspect="1"/>
          </p:cNvPicPr>
          <p:nvPr/>
        </p:nvPicPr>
        <p:blipFill>
          <a:blip r:embed="rId3"/>
          <a:stretch>
            <a:fillRect/>
          </a:stretch>
        </p:blipFill>
        <p:spPr>
          <a:xfrm>
            <a:off x="10555211" y="23192085"/>
            <a:ext cx="4697378" cy="5460702"/>
          </a:xfrm>
          <a:prstGeom prst="rect">
            <a:avLst/>
          </a:prstGeom>
        </p:spPr>
      </p:pic>
      <p:pic>
        <p:nvPicPr>
          <p:cNvPr id="8" name="Picture 7"/>
          <p:cNvPicPr>
            <a:picLocks noChangeAspect="1"/>
          </p:cNvPicPr>
          <p:nvPr/>
        </p:nvPicPr>
        <p:blipFill>
          <a:blip r:embed="rId4"/>
          <a:stretch>
            <a:fillRect/>
          </a:stretch>
        </p:blipFill>
        <p:spPr>
          <a:xfrm>
            <a:off x="10555210" y="28857927"/>
            <a:ext cx="4697378" cy="2583558"/>
          </a:xfrm>
          <a:prstGeom prst="rect">
            <a:avLst/>
          </a:prstGeom>
        </p:spPr>
      </p:pic>
      <p:sp>
        <p:nvSpPr>
          <p:cNvPr id="9" name="TextBox 8"/>
          <p:cNvSpPr txBox="1"/>
          <p:nvPr/>
        </p:nvSpPr>
        <p:spPr>
          <a:xfrm>
            <a:off x="13741373" y="28838657"/>
            <a:ext cx="1232504" cy="276999"/>
          </a:xfrm>
          <a:prstGeom prst="rect">
            <a:avLst/>
          </a:prstGeom>
          <a:solidFill>
            <a:schemeClr val="bg1"/>
          </a:solidFill>
        </p:spPr>
        <p:txBody>
          <a:bodyPr wrap="none" rtlCol="0">
            <a:spAutoFit/>
          </a:bodyPr>
          <a:lstStyle/>
          <a:p>
            <a:r>
              <a:rPr lang="en-US" sz="1200" b="1" dirty="0" smtClean="0"/>
              <a:t>Euclidian </a:t>
            </a:r>
            <a:r>
              <a:rPr lang="en-US" sz="1200" b="1" dirty="0" err="1" smtClean="0"/>
              <a:t>clr</a:t>
            </a:r>
            <a:r>
              <a:rPr lang="en-US" sz="1200" b="1" dirty="0" smtClean="0"/>
              <a:t> DES</a:t>
            </a:r>
            <a:endParaRPr lang="en-US" sz="1200" b="1" dirty="0"/>
          </a:p>
        </p:txBody>
      </p:sp>
      <p:sp>
        <p:nvSpPr>
          <p:cNvPr id="10" name="TextBox 9"/>
          <p:cNvSpPr txBox="1"/>
          <p:nvPr/>
        </p:nvSpPr>
        <p:spPr>
          <a:xfrm>
            <a:off x="11520923" y="28838657"/>
            <a:ext cx="954107" cy="276999"/>
          </a:xfrm>
          <a:prstGeom prst="rect">
            <a:avLst/>
          </a:prstGeom>
          <a:solidFill>
            <a:schemeClr val="bg1"/>
          </a:solidFill>
        </p:spPr>
        <p:txBody>
          <a:bodyPr wrap="none" rtlCol="0">
            <a:spAutoFit/>
          </a:bodyPr>
          <a:lstStyle/>
          <a:p>
            <a:r>
              <a:rPr lang="en-US" sz="1200" b="1" dirty="0" smtClean="0"/>
              <a:t>Euclidian </a:t>
            </a:r>
            <a:r>
              <a:rPr lang="en-US" sz="1200" b="1" dirty="0" err="1" smtClean="0"/>
              <a:t>clr</a:t>
            </a:r>
            <a:endParaRPr lang="en-US" sz="1200" b="1" dirty="0"/>
          </a:p>
        </p:txBody>
      </p:sp>
      <p:sp>
        <p:nvSpPr>
          <p:cNvPr id="11" name="TextBox 10"/>
          <p:cNvSpPr txBox="1"/>
          <p:nvPr/>
        </p:nvSpPr>
        <p:spPr>
          <a:xfrm>
            <a:off x="11387611" y="25993148"/>
            <a:ext cx="1225967" cy="276999"/>
          </a:xfrm>
          <a:prstGeom prst="rect">
            <a:avLst/>
          </a:prstGeom>
          <a:solidFill>
            <a:schemeClr val="bg1"/>
          </a:solidFill>
        </p:spPr>
        <p:txBody>
          <a:bodyPr wrap="none" rtlCol="0">
            <a:spAutoFit/>
          </a:bodyPr>
          <a:lstStyle/>
          <a:p>
            <a:r>
              <a:rPr lang="en-US" sz="1200" b="1" dirty="0" smtClean="0"/>
              <a:t>Jensen-Shannon</a:t>
            </a:r>
            <a:endParaRPr lang="en-US" sz="1200" b="1" dirty="0"/>
          </a:p>
        </p:txBody>
      </p:sp>
      <p:sp>
        <p:nvSpPr>
          <p:cNvPr id="12" name="TextBox 11"/>
          <p:cNvSpPr txBox="1"/>
          <p:nvPr/>
        </p:nvSpPr>
        <p:spPr>
          <a:xfrm>
            <a:off x="11520923" y="23213769"/>
            <a:ext cx="892868" cy="276999"/>
          </a:xfrm>
          <a:prstGeom prst="rect">
            <a:avLst/>
          </a:prstGeom>
          <a:solidFill>
            <a:schemeClr val="bg1"/>
          </a:solidFill>
        </p:spPr>
        <p:txBody>
          <a:bodyPr wrap="none" rtlCol="0">
            <a:spAutoFit/>
          </a:bodyPr>
          <a:lstStyle/>
          <a:p>
            <a:r>
              <a:rPr lang="en-US" sz="1200" b="1" dirty="0" smtClean="0"/>
              <a:t>Bray-Curtis</a:t>
            </a:r>
            <a:endParaRPr lang="en-US" sz="1200" b="1" dirty="0"/>
          </a:p>
        </p:txBody>
      </p:sp>
      <p:sp>
        <p:nvSpPr>
          <p:cNvPr id="13" name="TextBox 12"/>
          <p:cNvSpPr txBox="1"/>
          <p:nvPr/>
        </p:nvSpPr>
        <p:spPr>
          <a:xfrm>
            <a:off x="13741373" y="23192085"/>
            <a:ext cx="1172466" cy="276999"/>
          </a:xfrm>
          <a:prstGeom prst="rect">
            <a:avLst/>
          </a:prstGeom>
          <a:solidFill>
            <a:schemeClr val="bg1"/>
          </a:solidFill>
        </p:spPr>
        <p:txBody>
          <a:bodyPr wrap="none" rtlCol="0">
            <a:spAutoFit/>
          </a:bodyPr>
          <a:lstStyle/>
          <a:p>
            <a:r>
              <a:rPr lang="en-US" sz="1200" b="1" dirty="0" smtClean="0"/>
              <a:t>Bray-Curtis DES</a:t>
            </a:r>
            <a:endParaRPr lang="en-US" sz="1200" b="1" dirty="0"/>
          </a:p>
        </p:txBody>
      </p:sp>
      <p:sp>
        <p:nvSpPr>
          <p:cNvPr id="14" name="TextBox 13"/>
          <p:cNvSpPr txBox="1"/>
          <p:nvPr/>
        </p:nvSpPr>
        <p:spPr>
          <a:xfrm>
            <a:off x="13669839" y="25993148"/>
            <a:ext cx="1505565" cy="276999"/>
          </a:xfrm>
          <a:prstGeom prst="rect">
            <a:avLst/>
          </a:prstGeom>
          <a:solidFill>
            <a:schemeClr val="bg1"/>
          </a:solidFill>
        </p:spPr>
        <p:txBody>
          <a:bodyPr wrap="none" rtlCol="0">
            <a:spAutoFit/>
          </a:bodyPr>
          <a:lstStyle/>
          <a:p>
            <a:r>
              <a:rPr lang="en-US" sz="1200" b="1" dirty="0" smtClean="0"/>
              <a:t>Jensen-Shannon DES</a:t>
            </a:r>
            <a:endParaRPr lang="en-US" sz="1200" b="1" dirty="0"/>
          </a:p>
        </p:txBody>
      </p:sp>
      <p:sp>
        <p:nvSpPr>
          <p:cNvPr id="15" name="TextBox 14"/>
          <p:cNvSpPr txBox="1"/>
          <p:nvPr/>
        </p:nvSpPr>
        <p:spPr>
          <a:xfrm rot="16200000">
            <a:off x="10196593" y="24314315"/>
            <a:ext cx="994233" cy="276999"/>
          </a:xfrm>
          <a:prstGeom prst="rect">
            <a:avLst/>
          </a:prstGeom>
          <a:solidFill>
            <a:schemeClr val="bg1"/>
          </a:solidFill>
        </p:spPr>
        <p:txBody>
          <a:bodyPr wrap="none" rtlCol="0">
            <a:spAutoFit/>
          </a:bodyPr>
          <a:lstStyle/>
          <a:p>
            <a:r>
              <a:rPr lang="en-US" sz="1200" dirty="0" smtClean="0"/>
              <a:t>Proportional</a:t>
            </a:r>
            <a:endParaRPr lang="en-US" sz="1200" dirty="0"/>
          </a:p>
        </p:txBody>
      </p:sp>
      <p:sp>
        <p:nvSpPr>
          <p:cNvPr id="16" name="TextBox 15"/>
          <p:cNvSpPr txBox="1"/>
          <p:nvPr/>
        </p:nvSpPr>
        <p:spPr>
          <a:xfrm rot="16200000">
            <a:off x="10196593" y="27106811"/>
            <a:ext cx="994233" cy="276999"/>
          </a:xfrm>
          <a:prstGeom prst="rect">
            <a:avLst/>
          </a:prstGeom>
          <a:solidFill>
            <a:schemeClr val="bg1"/>
          </a:solidFill>
        </p:spPr>
        <p:txBody>
          <a:bodyPr wrap="none" rtlCol="0">
            <a:spAutoFit/>
          </a:bodyPr>
          <a:lstStyle/>
          <a:p>
            <a:r>
              <a:rPr lang="en-US" sz="1200" dirty="0" smtClean="0"/>
              <a:t>Proportional</a:t>
            </a:r>
            <a:endParaRPr lang="en-US" sz="1200" dirty="0"/>
          </a:p>
        </p:txBody>
      </p:sp>
      <p:sp>
        <p:nvSpPr>
          <p:cNvPr id="17" name="TextBox 16"/>
          <p:cNvSpPr txBox="1"/>
          <p:nvPr/>
        </p:nvSpPr>
        <p:spPr>
          <a:xfrm rot="16200000">
            <a:off x="10196593" y="29999369"/>
            <a:ext cx="994233" cy="276999"/>
          </a:xfrm>
          <a:prstGeom prst="rect">
            <a:avLst/>
          </a:prstGeom>
          <a:solidFill>
            <a:schemeClr val="bg1"/>
          </a:solidFill>
        </p:spPr>
        <p:txBody>
          <a:bodyPr wrap="none" rtlCol="0">
            <a:spAutoFit/>
          </a:bodyPr>
          <a:lstStyle/>
          <a:p>
            <a:r>
              <a:rPr lang="en-US" sz="1200" dirty="0" smtClean="0"/>
              <a:t>Proportional</a:t>
            </a:r>
            <a:endParaRPr lang="en-US" sz="1200" dirty="0"/>
          </a:p>
        </p:txBody>
      </p:sp>
      <p:sp>
        <p:nvSpPr>
          <p:cNvPr id="18" name="TextBox 17"/>
          <p:cNvSpPr txBox="1"/>
          <p:nvPr/>
        </p:nvSpPr>
        <p:spPr>
          <a:xfrm rot="16200000">
            <a:off x="12536140" y="24320472"/>
            <a:ext cx="1161120" cy="276999"/>
          </a:xfrm>
          <a:prstGeom prst="rect">
            <a:avLst/>
          </a:prstGeom>
          <a:solidFill>
            <a:schemeClr val="bg1"/>
          </a:solidFill>
        </p:spPr>
        <p:txBody>
          <a:bodyPr wrap="none" rtlCol="0">
            <a:spAutoFit/>
          </a:bodyPr>
          <a:lstStyle/>
          <a:p>
            <a:r>
              <a:rPr lang="en-US" sz="1200" dirty="0" smtClean="0"/>
              <a:t>DES normalized</a:t>
            </a:r>
            <a:endParaRPr lang="en-US" sz="1200" dirty="0"/>
          </a:p>
        </p:txBody>
      </p:sp>
      <p:sp>
        <p:nvSpPr>
          <p:cNvPr id="19" name="TextBox 18"/>
          <p:cNvSpPr txBox="1"/>
          <p:nvPr/>
        </p:nvSpPr>
        <p:spPr>
          <a:xfrm rot="16200000">
            <a:off x="12535440" y="27105270"/>
            <a:ext cx="1161120" cy="276999"/>
          </a:xfrm>
          <a:prstGeom prst="rect">
            <a:avLst/>
          </a:prstGeom>
          <a:solidFill>
            <a:schemeClr val="bg1"/>
          </a:solidFill>
        </p:spPr>
        <p:txBody>
          <a:bodyPr wrap="none" rtlCol="0">
            <a:spAutoFit/>
          </a:bodyPr>
          <a:lstStyle/>
          <a:p>
            <a:r>
              <a:rPr lang="en-US" sz="1200" dirty="0" smtClean="0"/>
              <a:t>DES normalized</a:t>
            </a:r>
            <a:endParaRPr lang="en-US" sz="1200" dirty="0"/>
          </a:p>
        </p:txBody>
      </p:sp>
      <p:sp>
        <p:nvSpPr>
          <p:cNvPr id="20" name="TextBox 19"/>
          <p:cNvSpPr txBox="1"/>
          <p:nvPr/>
        </p:nvSpPr>
        <p:spPr>
          <a:xfrm rot="16200000">
            <a:off x="12534740" y="29923251"/>
            <a:ext cx="1161120" cy="276999"/>
          </a:xfrm>
          <a:prstGeom prst="rect">
            <a:avLst/>
          </a:prstGeom>
          <a:solidFill>
            <a:schemeClr val="bg1"/>
          </a:solidFill>
        </p:spPr>
        <p:txBody>
          <a:bodyPr wrap="none" rtlCol="0">
            <a:spAutoFit/>
          </a:bodyPr>
          <a:lstStyle/>
          <a:p>
            <a:r>
              <a:rPr lang="en-US" sz="1200" dirty="0" smtClean="0"/>
              <a:t>DES normalized</a:t>
            </a:r>
            <a:endParaRPr lang="en-US" sz="1200" dirty="0"/>
          </a:p>
        </p:txBody>
      </p:sp>
      <p:sp>
        <p:nvSpPr>
          <p:cNvPr id="21" name="TextBox 20"/>
          <p:cNvSpPr txBox="1"/>
          <p:nvPr/>
        </p:nvSpPr>
        <p:spPr>
          <a:xfrm>
            <a:off x="11582500" y="25567532"/>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22" name="TextBox 21"/>
          <p:cNvSpPr txBox="1"/>
          <p:nvPr/>
        </p:nvSpPr>
        <p:spPr>
          <a:xfrm>
            <a:off x="11582500" y="28428607"/>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23" name="TextBox 22"/>
          <p:cNvSpPr txBox="1"/>
          <p:nvPr/>
        </p:nvSpPr>
        <p:spPr>
          <a:xfrm>
            <a:off x="11582500" y="31249106"/>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24" name="TextBox 23"/>
          <p:cNvSpPr txBox="1"/>
          <p:nvPr/>
        </p:nvSpPr>
        <p:spPr>
          <a:xfrm>
            <a:off x="13982446" y="25581432"/>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25" name="TextBox 24"/>
          <p:cNvSpPr txBox="1"/>
          <p:nvPr/>
        </p:nvSpPr>
        <p:spPr>
          <a:xfrm>
            <a:off x="13982446" y="28442507"/>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26" name="TextBox 25"/>
          <p:cNvSpPr txBox="1"/>
          <p:nvPr/>
        </p:nvSpPr>
        <p:spPr>
          <a:xfrm>
            <a:off x="13982446" y="31263006"/>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pic>
        <p:nvPicPr>
          <p:cNvPr id="27" name="Picture 26"/>
          <p:cNvPicPr>
            <a:picLocks noChangeAspect="1"/>
          </p:cNvPicPr>
          <p:nvPr/>
        </p:nvPicPr>
        <p:blipFill>
          <a:blip r:embed="rId3"/>
          <a:stretch>
            <a:fillRect/>
          </a:stretch>
        </p:blipFill>
        <p:spPr>
          <a:xfrm>
            <a:off x="10707611" y="23344485"/>
            <a:ext cx="4697378" cy="5460702"/>
          </a:xfrm>
          <a:prstGeom prst="rect">
            <a:avLst/>
          </a:prstGeom>
        </p:spPr>
      </p:pic>
      <p:pic>
        <p:nvPicPr>
          <p:cNvPr id="28" name="Picture 27"/>
          <p:cNvPicPr>
            <a:picLocks noChangeAspect="1"/>
          </p:cNvPicPr>
          <p:nvPr/>
        </p:nvPicPr>
        <p:blipFill>
          <a:blip r:embed="rId4"/>
          <a:stretch>
            <a:fillRect/>
          </a:stretch>
        </p:blipFill>
        <p:spPr>
          <a:xfrm>
            <a:off x="10707610" y="29010327"/>
            <a:ext cx="4697378" cy="2583558"/>
          </a:xfrm>
          <a:prstGeom prst="rect">
            <a:avLst/>
          </a:prstGeom>
        </p:spPr>
      </p:pic>
      <p:sp>
        <p:nvSpPr>
          <p:cNvPr id="29" name="TextBox 28"/>
          <p:cNvSpPr txBox="1"/>
          <p:nvPr/>
        </p:nvSpPr>
        <p:spPr>
          <a:xfrm>
            <a:off x="13893773" y="28991057"/>
            <a:ext cx="1232504" cy="276999"/>
          </a:xfrm>
          <a:prstGeom prst="rect">
            <a:avLst/>
          </a:prstGeom>
          <a:solidFill>
            <a:schemeClr val="bg1"/>
          </a:solidFill>
        </p:spPr>
        <p:txBody>
          <a:bodyPr wrap="none" rtlCol="0">
            <a:spAutoFit/>
          </a:bodyPr>
          <a:lstStyle/>
          <a:p>
            <a:r>
              <a:rPr lang="en-US" sz="1200" b="1" dirty="0" smtClean="0"/>
              <a:t>Euclidian </a:t>
            </a:r>
            <a:r>
              <a:rPr lang="en-US" sz="1200" b="1" dirty="0" err="1" smtClean="0"/>
              <a:t>clr</a:t>
            </a:r>
            <a:r>
              <a:rPr lang="en-US" sz="1200" b="1" dirty="0" smtClean="0"/>
              <a:t> DES</a:t>
            </a:r>
            <a:endParaRPr lang="en-US" sz="1200" b="1" dirty="0"/>
          </a:p>
        </p:txBody>
      </p:sp>
      <p:sp>
        <p:nvSpPr>
          <p:cNvPr id="30" name="TextBox 29"/>
          <p:cNvSpPr txBox="1"/>
          <p:nvPr/>
        </p:nvSpPr>
        <p:spPr>
          <a:xfrm>
            <a:off x="11673323" y="28991057"/>
            <a:ext cx="954107" cy="276999"/>
          </a:xfrm>
          <a:prstGeom prst="rect">
            <a:avLst/>
          </a:prstGeom>
          <a:solidFill>
            <a:schemeClr val="bg1"/>
          </a:solidFill>
        </p:spPr>
        <p:txBody>
          <a:bodyPr wrap="none" rtlCol="0">
            <a:spAutoFit/>
          </a:bodyPr>
          <a:lstStyle/>
          <a:p>
            <a:r>
              <a:rPr lang="en-US" sz="1200" b="1" dirty="0" smtClean="0"/>
              <a:t>Euclidian </a:t>
            </a:r>
            <a:r>
              <a:rPr lang="en-US" sz="1200" b="1" dirty="0" err="1" smtClean="0"/>
              <a:t>clr</a:t>
            </a:r>
            <a:endParaRPr lang="en-US" sz="1200" b="1" dirty="0"/>
          </a:p>
        </p:txBody>
      </p:sp>
      <p:sp>
        <p:nvSpPr>
          <p:cNvPr id="31" name="TextBox 30"/>
          <p:cNvSpPr txBox="1"/>
          <p:nvPr/>
        </p:nvSpPr>
        <p:spPr>
          <a:xfrm>
            <a:off x="11540011" y="26145548"/>
            <a:ext cx="1225967" cy="276999"/>
          </a:xfrm>
          <a:prstGeom prst="rect">
            <a:avLst/>
          </a:prstGeom>
          <a:solidFill>
            <a:schemeClr val="bg1"/>
          </a:solidFill>
        </p:spPr>
        <p:txBody>
          <a:bodyPr wrap="none" rtlCol="0">
            <a:spAutoFit/>
          </a:bodyPr>
          <a:lstStyle/>
          <a:p>
            <a:r>
              <a:rPr lang="en-US" sz="1200" b="1" dirty="0" smtClean="0"/>
              <a:t>Jensen-Shannon</a:t>
            </a:r>
            <a:endParaRPr lang="en-US" sz="1200" b="1" dirty="0"/>
          </a:p>
        </p:txBody>
      </p:sp>
      <p:sp>
        <p:nvSpPr>
          <p:cNvPr id="32" name="TextBox 31"/>
          <p:cNvSpPr txBox="1"/>
          <p:nvPr/>
        </p:nvSpPr>
        <p:spPr>
          <a:xfrm>
            <a:off x="11673323" y="23366169"/>
            <a:ext cx="892868" cy="276999"/>
          </a:xfrm>
          <a:prstGeom prst="rect">
            <a:avLst/>
          </a:prstGeom>
          <a:solidFill>
            <a:schemeClr val="bg1"/>
          </a:solidFill>
        </p:spPr>
        <p:txBody>
          <a:bodyPr wrap="none" rtlCol="0">
            <a:spAutoFit/>
          </a:bodyPr>
          <a:lstStyle/>
          <a:p>
            <a:r>
              <a:rPr lang="en-US" sz="1200" b="1" dirty="0" smtClean="0"/>
              <a:t>Bray-Curtis</a:t>
            </a:r>
            <a:endParaRPr lang="en-US" sz="1200" b="1" dirty="0"/>
          </a:p>
        </p:txBody>
      </p:sp>
      <p:sp>
        <p:nvSpPr>
          <p:cNvPr id="33" name="TextBox 32"/>
          <p:cNvSpPr txBox="1"/>
          <p:nvPr/>
        </p:nvSpPr>
        <p:spPr>
          <a:xfrm>
            <a:off x="13893773" y="23344485"/>
            <a:ext cx="1172466" cy="276999"/>
          </a:xfrm>
          <a:prstGeom prst="rect">
            <a:avLst/>
          </a:prstGeom>
          <a:solidFill>
            <a:schemeClr val="bg1"/>
          </a:solidFill>
        </p:spPr>
        <p:txBody>
          <a:bodyPr wrap="none" rtlCol="0">
            <a:spAutoFit/>
          </a:bodyPr>
          <a:lstStyle/>
          <a:p>
            <a:r>
              <a:rPr lang="en-US" sz="1200" b="1" dirty="0" smtClean="0"/>
              <a:t>Bray-Curtis DES</a:t>
            </a:r>
            <a:endParaRPr lang="en-US" sz="1200" b="1" dirty="0"/>
          </a:p>
        </p:txBody>
      </p:sp>
      <p:sp>
        <p:nvSpPr>
          <p:cNvPr id="34" name="TextBox 33"/>
          <p:cNvSpPr txBox="1"/>
          <p:nvPr/>
        </p:nvSpPr>
        <p:spPr>
          <a:xfrm>
            <a:off x="13822239" y="26145548"/>
            <a:ext cx="1505565" cy="276999"/>
          </a:xfrm>
          <a:prstGeom prst="rect">
            <a:avLst/>
          </a:prstGeom>
          <a:solidFill>
            <a:schemeClr val="bg1"/>
          </a:solidFill>
        </p:spPr>
        <p:txBody>
          <a:bodyPr wrap="none" rtlCol="0">
            <a:spAutoFit/>
          </a:bodyPr>
          <a:lstStyle/>
          <a:p>
            <a:r>
              <a:rPr lang="en-US" sz="1200" b="1" dirty="0" smtClean="0"/>
              <a:t>Jensen-Shannon DES</a:t>
            </a:r>
            <a:endParaRPr lang="en-US" sz="1200" b="1" dirty="0"/>
          </a:p>
        </p:txBody>
      </p:sp>
      <p:sp>
        <p:nvSpPr>
          <p:cNvPr id="35" name="TextBox 34"/>
          <p:cNvSpPr txBox="1"/>
          <p:nvPr/>
        </p:nvSpPr>
        <p:spPr>
          <a:xfrm rot="16200000">
            <a:off x="10348993" y="24466715"/>
            <a:ext cx="994233" cy="276999"/>
          </a:xfrm>
          <a:prstGeom prst="rect">
            <a:avLst/>
          </a:prstGeom>
          <a:solidFill>
            <a:schemeClr val="bg1"/>
          </a:solidFill>
        </p:spPr>
        <p:txBody>
          <a:bodyPr wrap="none" rtlCol="0">
            <a:spAutoFit/>
          </a:bodyPr>
          <a:lstStyle/>
          <a:p>
            <a:r>
              <a:rPr lang="en-US" sz="1200" dirty="0" smtClean="0"/>
              <a:t>Proportional</a:t>
            </a:r>
            <a:endParaRPr lang="en-US" sz="1200" dirty="0"/>
          </a:p>
        </p:txBody>
      </p:sp>
      <p:sp>
        <p:nvSpPr>
          <p:cNvPr id="36" name="TextBox 35"/>
          <p:cNvSpPr txBox="1"/>
          <p:nvPr/>
        </p:nvSpPr>
        <p:spPr>
          <a:xfrm rot="16200000">
            <a:off x="10348993" y="27259211"/>
            <a:ext cx="994233" cy="276999"/>
          </a:xfrm>
          <a:prstGeom prst="rect">
            <a:avLst/>
          </a:prstGeom>
          <a:solidFill>
            <a:schemeClr val="bg1"/>
          </a:solidFill>
        </p:spPr>
        <p:txBody>
          <a:bodyPr wrap="none" rtlCol="0">
            <a:spAutoFit/>
          </a:bodyPr>
          <a:lstStyle/>
          <a:p>
            <a:r>
              <a:rPr lang="en-US" sz="1200" dirty="0" smtClean="0"/>
              <a:t>Proportional</a:t>
            </a:r>
            <a:endParaRPr lang="en-US" sz="1200" dirty="0"/>
          </a:p>
        </p:txBody>
      </p:sp>
      <p:sp>
        <p:nvSpPr>
          <p:cNvPr id="37" name="TextBox 36"/>
          <p:cNvSpPr txBox="1"/>
          <p:nvPr/>
        </p:nvSpPr>
        <p:spPr>
          <a:xfrm rot="16200000">
            <a:off x="10348993" y="30151769"/>
            <a:ext cx="994233" cy="276999"/>
          </a:xfrm>
          <a:prstGeom prst="rect">
            <a:avLst/>
          </a:prstGeom>
          <a:solidFill>
            <a:schemeClr val="bg1"/>
          </a:solidFill>
        </p:spPr>
        <p:txBody>
          <a:bodyPr wrap="none" rtlCol="0">
            <a:spAutoFit/>
          </a:bodyPr>
          <a:lstStyle/>
          <a:p>
            <a:r>
              <a:rPr lang="en-US" sz="1200" dirty="0" smtClean="0"/>
              <a:t>Proportional</a:t>
            </a:r>
            <a:endParaRPr lang="en-US" sz="1200" dirty="0"/>
          </a:p>
        </p:txBody>
      </p:sp>
      <p:sp>
        <p:nvSpPr>
          <p:cNvPr id="38" name="TextBox 37"/>
          <p:cNvSpPr txBox="1"/>
          <p:nvPr/>
        </p:nvSpPr>
        <p:spPr>
          <a:xfrm rot="16200000">
            <a:off x="12688540" y="24472872"/>
            <a:ext cx="1161120" cy="276999"/>
          </a:xfrm>
          <a:prstGeom prst="rect">
            <a:avLst/>
          </a:prstGeom>
          <a:solidFill>
            <a:schemeClr val="bg1"/>
          </a:solidFill>
        </p:spPr>
        <p:txBody>
          <a:bodyPr wrap="none" rtlCol="0">
            <a:spAutoFit/>
          </a:bodyPr>
          <a:lstStyle/>
          <a:p>
            <a:r>
              <a:rPr lang="en-US" sz="1200" dirty="0" smtClean="0"/>
              <a:t>DES normalized</a:t>
            </a:r>
            <a:endParaRPr lang="en-US" sz="1200" dirty="0"/>
          </a:p>
        </p:txBody>
      </p:sp>
      <p:sp>
        <p:nvSpPr>
          <p:cNvPr id="39" name="TextBox 38"/>
          <p:cNvSpPr txBox="1"/>
          <p:nvPr/>
        </p:nvSpPr>
        <p:spPr>
          <a:xfrm rot="16200000">
            <a:off x="12687840" y="27257670"/>
            <a:ext cx="1161120" cy="276999"/>
          </a:xfrm>
          <a:prstGeom prst="rect">
            <a:avLst/>
          </a:prstGeom>
          <a:solidFill>
            <a:schemeClr val="bg1"/>
          </a:solidFill>
        </p:spPr>
        <p:txBody>
          <a:bodyPr wrap="none" rtlCol="0">
            <a:spAutoFit/>
          </a:bodyPr>
          <a:lstStyle/>
          <a:p>
            <a:r>
              <a:rPr lang="en-US" sz="1200" dirty="0" smtClean="0"/>
              <a:t>DES normalized</a:t>
            </a:r>
            <a:endParaRPr lang="en-US" sz="1200" dirty="0"/>
          </a:p>
        </p:txBody>
      </p:sp>
      <p:sp>
        <p:nvSpPr>
          <p:cNvPr id="40" name="TextBox 39"/>
          <p:cNvSpPr txBox="1"/>
          <p:nvPr/>
        </p:nvSpPr>
        <p:spPr>
          <a:xfrm rot="16200000">
            <a:off x="12687140" y="30075651"/>
            <a:ext cx="1161120" cy="276999"/>
          </a:xfrm>
          <a:prstGeom prst="rect">
            <a:avLst/>
          </a:prstGeom>
          <a:solidFill>
            <a:schemeClr val="bg1"/>
          </a:solidFill>
        </p:spPr>
        <p:txBody>
          <a:bodyPr wrap="none" rtlCol="0">
            <a:spAutoFit/>
          </a:bodyPr>
          <a:lstStyle/>
          <a:p>
            <a:r>
              <a:rPr lang="en-US" sz="1200" dirty="0" smtClean="0"/>
              <a:t>DES normalized</a:t>
            </a:r>
            <a:endParaRPr lang="en-US" sz="1200" dirty="0"/>
          </a:p>
        </p:txBody>
      </p:sp>
      <p:sp>
        <p:nvSpPr>
          <p:cNvPr id="41" name="TextBox 40"/>
          <p:cNvSpPr txBox="1"/>
          <p:nvPr/>
        </p:nvSpPr>
        <p:spPr>
          <a:xfrm>
            <a:off x="11734900" y="25719932"/>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42" name="TextBox 41"/>
          <p:cNvSpPr txBox="1"/>
          <p:nvPr/>
        </p:nvSpPr>
        <p:spPr>
          <a:xfrm>
            <a:off x="11734900" y="28581007"/>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43" name="TextBox 42"/>
          <p:cNvSpPr txBox="1"/>
          <p:nvPr/>
        </p:nvSpPr>
        <p:spPr>
          <a:xfrm>
            <a:off x="11734900" y="31401506"/>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44" name="TextBox 43"/>
          <p:cNvSpPr txBox="1"/>
          <p:nvPr/>
        </p:nvSpPr>
        <p:spPr>
          <a:xfrm>
            <a:off x="14134846" y="25733832"/>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45" name="TextBox 44"/>
          <p:cNvSpPr txBox="1"/>
          <p:nvPr/>
        </p:nvSpPr>
        <p:spPr>
          <a:xfrm>
            <a:off x="14134846" y="28594907"/>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46" name="TextBox 45"/>
          <p:cNvSpPr txBox="1"/>
          <p:nvPr/>
        </p:nvSpPr>
        <p:spPr>
          <a:xfrm>
            <a:off x="14134846" y="31415406"/>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pic>
        <p:nvPicPr>
          <p:cNvPr id="69" name="Picture 68"/>
          <p:cNvPicPr>
            <a:picLocks noChangeAspect="1"/>
          </p:cNvPicPr>
          <p:nvPr/>
        </p:nvPicPr>
        <p:blipFill>
          <a:blip r:embed="rId5"/>
          <a:stretch>
            <a:fillRect/>
          </a:stretch>
        </p:blipFill>
        <p:spPr>
          <a:xfrm>
            <a:off x="5505742" y="822477"/>
            <a:ext cx="3181058" cy="5641877"/>
          </a:xfrm>
          <a:prstGeom prst="rect">
            <a:avLst/>
          </a:prstGeom>
        </p:spPr>
      </p:pic>
    </p:spTree>
    <p:extLst>
      <p:ext uri="{BB962C8B-B14F-4D97-AF65-F5344CB8AC3E}">
        <p14:creationId xmlns:p14="http://schemas.microsoft.com/office/powerpoint/2010/main" val="133522390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2: test dataset</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sp>
        <p:nvSpPr>
          <p:cNvPr id="6" name="TextBox 5"/>
          <p:cNvSpPr txBox="1"/>
          <p:nvPr/>
        </p:nvSpPr>
        <p:spPr>
          <a:xfrm>
            <a:off x="17388885" y="19825172"/>
            <a:ext cx="8258541" cy="2400657"/>
          </a:xfrm>
          <a:prstGeom prst="rect">
            <a:avLst/>
          </a:prstGeom>
          <a:noFill/>
        </p:spPr>
        <p:txBody>
          <a:bodyPr wrap="none" rtlCol="0">
            <a:spAutoFit/>
          </a:bodyPr>
          <a:lstStyle/>
          <a:p>
            <a:r>
              <a:rPr lang="en-US" sz="3000" dirty="0" smtClean="0">
                <a:latin typeface="Courier Prime"/>
                <a:cs typeface="Courier Prime"/>
              </a:rPr>
              <a:t>O  F1 F2 F3</a:t>
            </a:r>
          </a:p>
          <a:p>
            <a:r>
              <a:rPr lang="en-US" sz="3000" dirty="0" smtClean="0">
                <a:latin typeface="Courier Prime"/>
                <a:cs typeface="Courier Prime"/>
              </a:rPr>
              <a:t>O1  1  2  7   x = 0</a:t>
            </a:r>
            <a:r>
              <a:rPr lang="en-US" sz="3000" baseline="-25000" dirty="0" smtClean="0">
                <a:latin typeface="Courier Prime"/>
                <a:cs typeface="Courier Prime"/>
              </a:rPr>
              <a:t>i</a:t>
            </a:r>
            <a:r>
              <a:rPr lang="en-US" sz="3000" dirty="0" smtClean="0">
                <a:latin typeface="Courier Prime"/>
                <a:cs typeface="Courier Prime"/>
              </a:rPr>
              <a:t>/sum(</a:t>
            </a:r>
            <a:r>
              <a:rPr lang="en-US" sz="3000" dirty="0" err="1" smtClean="0">
                <a:latin typeface="Courier Prime"/>
                <a:cs typeface="Courier Prime"/>
              </a:rPr>
              <a:t>O</a:t>
            </a:r>
            <a:r>
              <a:rPr lang="en-US" sz="3000" baseline="-25000" dirty="0" err="1" smtClean="0">
                <a:latin typeface="Courier Prime"/>
                <a:cs typeface="Courier Prime"/>
              </a:rPr>
              <a:t>i</a:t>
            </a:r>
            <a:r>
              <a:rPr lang="en-US" sz="3000" dirty="0" smtClean="0">
                <a:latin typeface="Courier Prime"/>
                <a:cs typeface="Courier Prime"/>
              </a:rPr>
              <a:t>)</a:t>
            </a:r>
          </a:p>
          <a:p>
            <a:r>
              <a:rPr lang="en-US" sz="3000" dirty="0" smtClean="0">
                <a:latin typeface="Courier Prime"/>
                <a:cs typeface="Courier Prime"/>
              </a:rPr>
              <a:t>O2  2  1  7   s = O</a:t>
            </a:r>
            <a:r>
              <a:rPr lang="en-US" sz="3000" baseline="-25000" dirty="0" smtClean="0">
                <a:latin typeface="Courier Prime"/>
                <a:cs typeface="Courier Prime"/>
              </a:rPr>
              <a:t>i,1:2</a:t>
            </a:r>
            <a:r>
              <a:rPr lang="en-US" sz="3000" dirty="0" smtClean="0">
                <a:latin typeface="Courier Prime"/>
                <a:cs typeface="Courier Prime"/>
              </a:rPr>
              <a:t>/sum(O</a:t>
            </a:r>
            <a:r>
              <a:rPr lang="en-US" sz="3000" baseline="-25000" dirty="0" smtClean="0">
                <a:latin typeface="Courier Prime"/>
                <a:cs typeface="Courier Prime"/>
              </a:rPr>
              <a:t>i,1:2</a:t>
            </a:r>
            <a:r>
              <a:rPr lang="en-US" sz="3000" dirty="0" smtClean="0">
                <a:latin typeface="Courier Prime"/>
                <a:cs typeface="Courier Prime"/>
              </a:rPr>
              <a:t>)</a:t>
            </a:r>
          </a:p>
          <a:p>
            <a:r>
              <a:rPr lang="en-US" sz="3000" dirty="0" smtClean="0">
                <a:latin typeface="Courier Prime"/>
                <a:cs typeface="Courier Prime"/>
              </a:rPr>
              <a:t>O3  3  4  3   p = O * [8,1,1]/ </a:t>
            </a:r>
          </a:p>
          <a:p>
            <a:r>
              <a:rPr lang="en-US" sz="3000" dirty="0" smtClean="0">
                <a:latin typeface="Courier Prime"/>
                <a:cs typeface="Courier Prime"/>
              </a:rPr>
              <a:t>O4  4  3  3       (sum(O * [8,1,1])</a:t>
            </a:r>
            <a:endParaRPr lang="en-US" sz="3000" dirty="0">
              <a:latin typeface="Courier Prime"/>
              <a:cs typeface="Courier Prime"/>
            </a:endParaRPr>
          </a:p>
        </p:txBody>
      </p:sp>
      <p:grpSp>
        <p:nvGrpSpPr>
          <p:cNvPr id="11" name="Group 10"/>
          <p:cNvGrpSpPr/>
          <p:nvPr/>
        </p:nvGrpSpPr>
        <p:grpSpPr>
          <a:xfrm>
            <a:off x="457200" y="1947980"/>
            <a:ext cx="8258541" cy="2493589"/>
            <a:chOff x="-11156" y="701186"/>
            <a:chExt cx="8258541" cy="2493589"/>
          </a:xfrm>
        </p:grpSpPr>
        <p:sp>
          <p:nvSpPr>
            <p:cNvPr id="8" name="TextBox 7"/>
            <p:cNvSpPr txBox="1"/>
            <p:nvPr/>
          </p:nvSpPr>
          <p:spPr>
            <a:xfrm>
              <a:off x="-11156" y="701186"/>
              <a:ext cx="8258541" cy="2400657"/>
            </a:xfrm>
            <a:prstGeom prst="rect">
              <a:avLst/>
            </a:prstGeom>
            <a:noFill/>
          </p:spPr>
          <p:txBody>
            <a:bodyPr wrap="none" rtlCol="0">
              <a:spAutoFit/>
            </a:bodyPr>
            <a:lstStyle/>
            <a:p>
              <a:r>
                <a:rPr lang="en-US" sz="3000" kern="1200" dirty="0" smtClean="0">
                  <a:latin typeface="Courier Prime"/>
                  <a:cs typeface="Courier Prime"/>
                </a:rPr>
                <a:t>O  F1 F2 F3</a:t>
              </a:r>
            </a:p>
            <a:p>
              <a:r>
                <a:rPr lang="en-US" sz="3000" kern="1200" dirty="0" smtClean="0">
                  <a:latin typeface="Courier Prime"/>
                  <a:cs typeface="Courier Prime"/>
                </a:rPr>
                <a:t>O1  1  2  7   x = 0</a:t>
              </a:r>
              <a:r>
                <a:rPr lang="en-US" sz="3000" kern="1200" baseline="-25000" dirty="0" smtClean="0">
                  <a:latin typeface="Courier Prime"/>
                  <a:cs typeface="Courier Prime"/>
                </a:rPr>
                <a:t>i</a:t>
              </a:r>
              <a:r>
                <a:rPr lang="en-US" sz="3000" kern="1200" dirty="0" smtClean="0">
                  <a:latin typeface="Courier Prime"/>
                  <a:cs typeface="Courier Prime"/>
                </a:rPr>
                <a:t>/sum(</a:t>
              </a:r>
              <a:r>
                <a:rPr lang="en-US" sz="3000" kern="1200" dirty="0" err="1" smtClean="0">
                  <a:latin typeface="Courier Prime"/>
                  <a:cs typeface="Courier Prime"/>
                </a:rPr>
                <a:t>O</a:t>
              </a:r>
              <a:r>
                <a:rPr lang="en-US" sz="3000" kern="1200" baseline="-25000" dirty="0" err="1" smtClean="0">
                  <a:latin typeface="Courier Prime"/>
                  <a:cs typeface="Courier Prime"/>
                </a:rPr>
                <a:t>i</a:t>
              </a:r>
              <a:r>
                <a:rPr lang="en-US" sz="3000" kern="1200" dirty="0" smtClean="0">
                  <a:latin typeface="Courier Prime"/>
                  <a:cs typeface="Courier Prime"/>
                </a:rPr>
                <a:t>)</a:t>
              </a:r>
            </a:p>
            <a:p>
              <a:r>
                <a:rPr lang="en-US" sz="3000" kern="1200" dirty="0" smtClean="0">
                  <a:latin typeface="Courier Prime"/>
                  <a:cs typeface="Courier Prime"/>
                </a:rPr>
                <a:t>O2  2  1  7   s = O</a:t>
              </a:r>
              <a:r>
                <a:rPr lang="en-US" sz="3000" kern="1200" baseline="-25000" dirty="0" smtClean="0">
                  <a:latin typeface="Courier Prime"/>
                  <a:cs typeface="Courier Prime"/>
                </a:rPr>
                <a:t>i,1:2</a:t>
              </a:r>
              <a:r>
                <a:rPr lang="en-US" sz="3000" kern="1200" dirty="0" smtClean="0">
                  <a:latin typeface="Courier Prime"/>
                  <a:cs typeface="Courier Prime"/>
                </a:rPr>
                <a:t>/sum(O</a:t>
              </a:r>
              <a:r>
                <a:rPr lang="en-US" sz="3000" kern="1200" baseline="-25000" dirty="0" smtClean="0">
                  <a:latin typeface="Courier Prime"/>
                  <a:cs typeface="Courier Prime"/>
                </a:rPr>
                <a:t>i,1:2</a:t>
              </a:r>
              <a:r>
                <a:rPr lang="en-US" sz="3000" kern="1200" dirty="0" smtClean="0">
                  <a:latin typeface="Courier Prime"/>
                  <a:cs typeface="Courier Prime"/>
                </a:rPr>
                <a:t>)</a:t>
              </a:r>
            </a:p>
            <a:p>
              <a:r>
                <a:rPr lang="en-US" sz="3000" kern="1200" dirty="0" smtClean="0">
                  <a:latin typeface="Courier Prime"/>
                  <a:cs typeface="Courier Prime"/>
                </a:rPr>
                <a:t>O3  3  4  3   p = O * [8,1,1]/ </a:t>
              </a:r>
            </a:p>
            <a:p>
              <a:r>
                <a:rPr lang="en-US" sz="3000" kern="1200" dirty="0" smtClean="0">
                  <a:latin typeface="Courier Prime"/>
                  <a:cs typeface="Courier Prime"/>
                </a:rPr>
                <a:t>O4  4  3  3       (sum(O * [8,1,1])</a:t>
              </a:r>
              <a:endParaRPr lang="en-US" sz="3000" kern="1200" dirty="0">
                <a:latin typeface="Courier Prime"/>
                <a:cs typeface="Courier Prime"/>
              </a:endParaRPr>
            </a:p>
          </p:txBody>
        </p:sp>
        <p:sp>
          <p:nvSpPr>
            <p:cNvPr id="9" name="Left Bracket 8"/>
            <p:cNvSpPr/>
            <p:nvPr/>
          </p:nvSpPr>
          <p:spPr>
            <a:xfrm flipH="1">
              <a:off x="2628325" y="1196816"/>
              <a:ext cx="390441" cy="1997959"/>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a:endParaRPr lang="en-US" kern="1200"/>
            </a:p>
          </p:txBody>
        </p:sp>
        <p:sp>
          <p:nvSpPr>
            <p:cNvPr id="10" name="Left Bracket 9"/>
            <p:cNvSpPr/>
            <p:nvPr/>
          </p:nvSpPr>
          <p:spPr>
            <a:xfrm>
              <a:off x="642307" y="1196816"/>
              <a:ext cx="390441" cy="1997959"/>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a:endParaRPr lang="en-US" kern="1200"/>
            </a:p>
          </p:txBody>
        </p:sp>
      </p:grpSp>
    </p:spTree>
    <p:extLst>
      <p:ext uri="{BB962C8B-B14F-4D97-AF65-F5344CB8AC3E}">
        <p14:creationId xmlns:p14="http://schemas.microsoft.com/office/powerpoint/2010/main" val="38260918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2: test dataset</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sp>
        <p:nvSpPr>
          <p:cNvPr id="6" name="TextBox 5"/>
          <p:cNvSpPr txBox="1"/>
          <p:nvPr/>
        </p:nvSpPr>
        <p:spPr>
          <a:xfrm>
            <a:off x="17388885" y="19825172"/>
            <a:ext cx="8258541" cy="2400657"/>
          </a:xfrm>
          <a:prstGeom prst="rect">
            <a:avLst/>
          </a:prstGeom>
          <a:noFill/>
        </p:spPr>
        <p:txBody>
          <a:bodyPr wrap="none" rtlCol="0">
            <a:spAutoFit/>
          </a:bodyPr>
          <a:lstStyle/>
          <a:p>
            <a:r>
              <a:rPr lang="en-US" sz="3000" dirty="0" smtClean="0">
                <a:latin typeface="Courier Prime"/>
                <a:cs typeface="Courier Prime"/>
              </a:rPr>
              <a:t>O  F1 F2 F3</a:t>
            </a:r>
          </a:p>
          <a:p>
            <a:r>
              <a:rPr lang="en-US" sz="3000" dirty="0" smtClean="0">
                <a:latin typeface="Courier Prime"/>
                <a:cs typeface="Courier Prime"/>
              </a:rPr>
              <a:t>O1  1  2  7   x = 0</a:t>
            </a:r>
            <a:r>
              <a:rPr lang="en-US" sz="3000" baseline="-25000" dirty="0" smtClean="0">
                <a:latin typeface="Courier Prime"/>
                <a:cs typeface="Courier Prime"/>
              </a:rPr>
              <a:t>i</a:t>
            </a:r>
            <a:r>
              <a:rPr lang="en-US" sz="3000" dirty="0" smtClean="0">
                <a:latin typeface="Courier Prime"/>
                <a:cs typeface="Courier Prime"/>
              </a:rPr>
              <a:t>/sum(</a:t>
            </a:r>
            <a:r>
              <a:rPr lang="en-US" sz="3000" dirty="0" err="1" smtClean="0">
                <a:latin typeface="Courier Prime"/>
                <a:cs typeface="Courier Prime"/>
              </a:rPr>
              <a:t>O</a:t>
            </a:r>
            <a:r>
              <a:rPr lang="en-US" sz="3000" baseline="-25000" dirty="0" err="1" smtClean="0">
                <a:latin typeface="Courier Prime"/>
                <a:cs typeface="Courier Prime"/>
              </a:rPr>
              <a:t>i</a:t>
            </a:r>
            <a:r>
              <a:rPr lang="en-US" sz="3000" dirty="0" smtClean="0">
                <a:latin typeface="Courier Prime"/>
                <a:cs typeface="Courier Prime"/>
              </a:rPr>
              <a:t>)</a:t>
            </a:r>
          </a:p>
          <a:p>
            <a:r>
              <a:rPr lang="en-US" sz="3000" dirty="0" smtClean="0">
                <a:latin typeface="Courier Prime"/>
                <a:cs typeface="Courier Prime"/>
              </a:rPr>
              <a:t>O2  2  1  7   s = O</a:t>
            </a:r>
            <a:r>
              <a:rPr lang="en-US" sz="3000" baseline="-25000" dirty="0" smtClean="0">
                <a:latin typeface="Courier Prime"/>
                <a:cs typeface="Courier Prime"/>
              </a:rPr>
              <a:t>i,1:2</a:t>
            </a:r>
            <a:r>
              <a:rPr lang="en-US" sz="3000" dirty="0" smtClean="0">
                <a:latin typeface="Courier Prime"/>
                <a:cs typeface="Courier Prime"/>
              </a:rPr>
              <a:t>/sum(O</a:t>
            </a:r>
            <a:r>
              <a:rPr lang="en-US" sz="3000" baseline="-25000" dirty="0" smtClean="0">
                <a:latin typeface="Courier Prime"/>
                <a:cs typeface="Courier Prime"/>
              </a:rPr>
              <a:t>i,1:2</a:t>
            </a:r>
            <a:r>
              <a:rPr lang="en-US" sz="3000" dirty="0" smtClean="0">
                <a:latin typeface="Courier Prime"/>
                <a:cs typeface="Courier Prime"/>
              </a:rPr>
              <a:t>)</a:t>
            </a:r>
          </a:p>
          <a:p>
            <a:r>
              <a:rPr lang="en-US" sz="3000" dirty="0" smtClean="0">
                <a:latin typeface="Courier Prime"/>
                <a:cs typeface="Courier Prime"/>
              </a:rPr>
              <a:t>O3  3  4  3   p = O * [8,1,1]/ </a:t>
            </a:r>
          </a:p>
          <a:p>
            <a:r>
              <a:rPr lang="en-US" sz="3000" dirty="0" smtClean="0">
                <a:latin typeface="Courier Prime"/>
                <a:cs typeface="Courier Prime"/>
              </a:rPr>
              <a:t>O4  4  3  3       (sum(O * [8,1,1])</a:t>
            </a:r>
            <a:endParaRPr lang="en-US" sz="3000" dirty="0">
              <a:latin typeface="Courier Prime"/>
              <a:cs typeface="Courier Prime"/>
            </a:endParaRPr>
          </a:p>
        </p:txBody>
      </p:sp>
      <p:grpSp>
        <p:nvGrpSpPr>
          <p:cNvPr id="11" name="Group 10"/>
          <p:cNvGrpSpPr/>
          <p:nvPr/>
        </p:nvGrpSpPr>
        <p:grpSpPr>
          <a:xfrm>
            <a:off x="457200" y="998648"/>
            <a:ext cx="4490733" cy="1323439"/>
            <a:chOff x="-3211765" y="738173"/>
            <a:chExt cx="4490733" cy="1323439"/>
          </a:xfrm>
        </p:grpSpPr>
        <p:sp>
          <p:nvSpPr>
            <p:cNvPr id="8" name="TextBox 7"/>
            <p:cNvSpPr txBox="1"/>
            <p:nvPr/>
          </p:nvSpPr>
          <p:spPr>
            <a:xfrm>
              <a:off x="-3211765" y="738173"/>
              <a:ext cx="4490733" cy="1323439"/>
            </a:xfrm>
            <a:prstGeom prst="rect">
              <a:avLst/>
            </a:prstGeom>
            <a:noFill/>
          </p:spPr>
          <p:txBody>
            <a:bodyPr wrap="none" rtlCol="0">
              <a:spAutoFit/>
            </a:bodyPr>
            <a:lstStyle/>
            <a:p>
              <a:r>
                <a:rPr lang="en-US" sz="1600" kern="1200" dirty="0" smtClean="0">
                  <a:latin typeface="Courier Prime"/>
                  <a:cs typeface="Courier Prime"/>
                </a:rPr>
                <a:t>O  F1 F2 F3</a:t>
              </a:r>
            </a:p>
            <a:p>
              <a:r>
                <a:rPr lang="en-US" sz="1600" kern="1200" dirty="0" smtClean="0">
                  <a:latin typeface="Courier Prime"/>
                  <a:cs typeface="Courier Prime"/>
                </a:rPr>
                <a:t>O1  1  2  7   x = 0</a:t>
              </a:r>
              <a:r>
                <a:rPr lang="en-US" sz="1600" kern="1200" baseline="-25000" dirty="0" smtClean="0">
                  <a:latin typeface="Courier Prime"/>
                  <a:cs typeface="Courier Prime"/>
                </a:rPr>
                <a:t>i</a:t>
              </a:r>
              <a:r>
                <a:rPr lang="en-US" sz="1600" kern="1200" dirty="0" smtClean="0">
                  <a:latin typeface="Courier Prime"/>
                  <a:cs typeface="Courier Prime"/>
                </a:rPr>
                <a:t>/sum(</a:t>
              </a:r>
              <a:r>
                <a:rPr lang="en-US" sz="1600" kern="1200" dirty="0" err="1" smtClean="0">
                  <a:latin typeface="Courier Prime"/>
                  <a:cs typeface="Courier Prime"/>
                </a:rPr>
                <a:t>O</a:t>
              </a:r>
              <a:r>
                <a:rPr lang="en-US" sz="1600" kern="1200" baseline="-25000" dirty="0" err="1" smtClean="0">
                  <a:latin typeface="Courier Prime"/>
                  <a:cs typeface="Courier Prime"/>
                </a:rPr>
                <a:t>i</a:t>
              </a:r>
              <a:r>
                <a:rPr lang="en-US" sz="1600" kern="1200" dirty="0" smtClean="0">
                  <a:latin typeface="Courier Prime"/>
                  <a:cs typeface="Courier Prime"/>
                </a:rPr>
                <a:t>)</a:t>
              </a:r>
            </a:p>
            <a:p>
              <a:r>
                <a:rPr lang="en-US" sz="1600" kern="1200" dirty="0" smtClean="0">
                  <a:latin typeface="Courier Prime"/>
                  <a:cs typeface="Courier Prime"/>
                </a:rPr>
                <a:t>O2  2  1  7   s = O</a:t>
              </a:r>
              <a:r>
                <a:rPr lang="en-US" sz="1600" kern="1200" baseline="-25000" dirty="0" smtClean="0">
                  <a:latin typeface="Courier Prime"/>
                  <a:cs typeface="Courier Prime"/>
                </a:rPr>
                <a:t>i,1:2</a:t>
              </a:r>
              <a:r>
                <a:rPr lang="en-US" sz="1600" kern="1200" dirty="0" smtClean="0">
                  <a:latin typeface="Courier Prime"/>
                  <a:cs typeface="Courier Prime"/>
                </a:rPr>
                <a:t>/sum(O</a:t>
              </a:r>
              <a:r>
                <a:rPr lang="en-US" sz="1600" kern="1200" baseline="-25000" dirty="0" smtClean="0">
                  <a:latin typeface="Courier Prime"/>
                  <a:cs typeface="Courier Prime"/>
                </a:rPr>
                <a:t>i,1:2</a:t>
              </a:r>
              <a:r>
                <a:rPr lang="en-US" sz="1600" kern="1200" dirty="0" smtClean="0">
                  <a:latin typeface="Courier Prime"/>
                  <a:cs typeface="Courier Prime"/>
                </a:rPr>
                <a:t>)</a:t>
              </a:r>
            </a:p>
            <a:p>
              <a:r>
                <a:rPr lang="en-US" sz="1600" kern="1200" dirty="0" smtClean="0">
                  <a:latin typeface="Courier Prime"/>
                  <a:cs typeface="Courier Prime"/>
                </a:rPr>
                <a:t>O3  3  4  3   p = O * [8,1,1]/ </a:t>
              </a:r>
            </a:p>
            <a:p>
              <a:r>
                <a:rPr lang="en-US" sz="1600" kern="1200" dirty="0" smtClean="0">
                  <a:latin typeface="Courier Prime"/>
                  <a:cs typeface="Courier Prime"/>
                </a:rPr>
                <a:t>O4  4  3  3       (sum(O * [8,1,1])</a:t>
              </a:r>
              <a:endParaRPr lang="en-US" sz="1600" kern="1200" dirty="0">
                <a:latin typeface="Courier Prime"/>
                <a:cs typeface="Courier Prime"/>
              </a:endParaRPr>
            </a:p>
          </p:txBody>
        </p:sp>
        <p:sp>
          <p:nvSpPr>
            <p:cNvPr id="9" name="Left Bracket 8"/>
            <p:cNvSpPr/>
            <p:nvPr/>
          </p:nvSpPr>
          <p:spPr>
            <a:xfrm flipH="1">
              <a:off x="-2056957" y="999553"/>
              <a:ext cx="390441" cy="106205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a:endParaRPr lang="en-US" kern="1200"/>
            </a:p>
          </p:txBody>
        </p:sp>
        <p:sp>
          <p:nvSpPr>
            <p:cNvPr id="10" name="Left Bracket 9"/>
            <p:cNvSpPr/>
            <p:nvPr/>
          </p:nvSpPr>
          <p:spPr>
            <a:xfrm>
              <a:off x="-2859322" y="999552"/>
              <a:ext cx="390441" cy="1062059"/>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a:endParaRPr lang="en-US" kern="1200"/>
            </a:p>
          </p:txBody>
        </p:sp>
      </p:grpSp>
      <p:pic>
        <p:nvPicPr>
          <p:cNvPr id="12" name="Picture 11"/>
          <p:cNvPicPr>
            <a:picLocks noChangeAspect="1"/>
          </p:cNvPicPr>
          <p:nvPr/>
        </p:nvPicPr>
        <p:blipFill>
          <a:blip r:embed="rId2"/>
          <a:stretch>
            <a:fillRect/>
          </a:stretch>
        </p:blipFill>
        <p:spPr>
          <a:xfrm>
            <a:off x="17163593" y="28424277"/>
            <a:ext cx="14331738" cy="3017208"/>
          </a:xfrm>
          <a:prstGeom prst="rect">
            <a:avLst/>
          </a:prstGeom>
        </p:spPr>
      </p:pic>
      <p:pic>
        <p:nvPicPr>
          <p:cNvPr id="14" name="Picture 13" descr="ternary.pdf"/>
          <p:cNvPicPr>
            <a:picLocks noChangeAspect="1"/>
          </p:cNvPicPr>
          <p:nvPr/>
        </p:nvPicPr>
        <p:blipFill rotWithShape="1">
          <a:blip r:embed="rId3">
            <a:extLst>
              <a:ext uri="{28A0092B-C50C-407E-A947-70E740481C1C}">
                <a14:useLocalDpi xmlns:a14="http://schemas.microsoft.com/office/drawing/2010/main" val="0"/>
              </a:ext>
            </a:extLst>
          </a:blip>
          <a:srcRect l="18933" t="11426" r="9018" b="16524"/>
          <a:stretch/>
        </p:blipFill>
        <p:spPr>
          <a:xfrm>
            <a:off x="4346997" y="998648"/>
            <a:ext cx="4339803" cy="4339804"/>
          </a:xfrm>
          <a:prstGeom prst="rect">
            <a:avLst/>
          </a:prstGeom>
        </p:spPr>
      </p:pic>
      <p:sp>
        <p:nvSpPr>
          <p:cNvPr id="5" name="TextBox 4"/>
          <p:cNvSpPr txBox="1"/>
          <p:nvPr/>
        </p:nvSpPr>
        <p:spPr>
          <a:xfrm>
            <a:off x="413707" y="2569898"/>
            <a:ext cx="3729066" cy="3754874"/>
          </a:xfrm>
          <a:prstGeom prst="rect">
            <a:avLst/>
          </a:prstGeom>
          <a:solidFill>
            <a:schemeClr val="bg2">
              <a:lumMod val="75000"/>
            </a:schemeClr>
          </a:solidFill>
        </p:spPr>
        <p:txBody>
          <a:bodyPr wrap="square" rtlCol="0">
            <a:spAutoFit/>
          </a:bodyPr>
          <a:lstStyle/>
          <a:p>
            <a:pPr algn="ctr"/>
            <a:r>
              <a:rPr lang="en-US" sz="2400" u="sng" dirty="0" smtClean="0"/>
              <a:t>Distances should be:</a:t>
            </a:r>
            <a:endParaRPr lang="en-US" u="sng" dirty="0"/>
          </a:p>
          <a:p>
            <a:pPr marL="285750" indent="-285750">
              <a:buFont typeface="Arial"/>
              <a:buChar char="•"/>
            </a:pPr>
            <a:r>
              <a:rPr lang="en-US" sz="2200" dirty="0" smtClean="0"/>
              <a:t>Scale invariant (S)</a:t>
            </a:r>
          </a:p>
          <a:p>
            <a:pPr marL="742950" lvl="1" indent="-285750">
              <a:buFont typeface="Arial"/>
              <a:buChar char="•"/>
            </a:pPr>
            <a:r>
              <a:rPr lang="en-US" dirty="0" smtClean="0"/>
              <a:t>Same distance on proportion and percentage</a:t>
            </a:r>
          </a:p>
          <a:p>
            <a:pPr marL="285750" indent="-285750">
              <a:buFont typeface="Arial"/>
              <a:buChar char="•"/>
            </a:pPr>
            <a:r>
              <a:rPr lang="en-US" sz="2200" dirty="0" smtClean="0"/>
              <a:t>Sub-compositionally dominant (D)</a:t>
            </a:r>
          </a:p>
          <a:p>
            <a:pPr marL="742950" lvl="1" indent="-285750">
              <a:buFont typeface="Arial"/>
              <a:buChar char="•"/>
            </a:pPr>
            <a:r>
              <a:rPr lang="en-US" dirty="0" smtClean="0"/>
              <a:t>Same or smaller distance if remove one feature</a:t>
            </a:r>
          </a:p>
          <a:p>
            <a:pPr marL="285750" indent="-285750">
              <a:buFont typeface="Arial"/>
              <a:buChar char="•"/>
            </a:pPr>
            <a:r>
              <a:rPr lang="en-US" sz="2200" dirty="0" smtClean="0"/>
              <a:t>Permutation invariant (P)</a:t>
            </a:r>
          </a:p>
          <a:p>
            <a:pPr marL="742950" lvl="1" indent="-285750">
              <a:buFont typeface="Arial"/>
              <a:buChar char="•"/>
            </a:pPr>
            <a:r>
              <a:rPr lang="en-US" dirty="0" smtClean="0"/>
              <a:t>Distance should not change if we rotate the data</a:t>
            </a:r>
            <a:endParaRPr lang="en-US" dirty="0"/>
          </a:p>
          <a:p>
            <a:pPr marL="285750" indent="-285750">
              <a:buFont typeface="Arial"/>
              <a:buChar char="•"/>
            </a:pPr>
            <a:endParaRPr lang="en-US" dirty="0"/>
          </a:p>
        </p:txBody>
      </p:sp>
    </p:spTree>
    <p:extLst>
      <p:ext uri="{BB962C8B-B14F-4D97-AF65-F5344CB8AC3E}">
        <p14:creationId xmlns:p14="http://schemas.microsoft.com/office/powerpoint/2010/main" val="19402450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2: test dataset</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sp>
        <p:nvSpPr>
          <p:cNvPr id="6" name="TextBox 5"/>
          <p:cNvSpPr txBox="1"/>
          <p:nvPr/>
        </p:nvSpPr>
        <p:spPr>
          <a:xfrm>
            <a:off x="17388885" y="19825172"/>
            <a:ext cx="8258541" cy="2400657"/>
          </a:xfrm>
          <a:prstGeom prst="rect">
            <a:avLst/>
          </a:prstGeom>
          <a:noFill/>
        </p:spPr>
        <p:txBody>
          <a:bodyPr wrap="none" rtlCol="0">
            <a:spAutoFit/>
          </a:bodyPr>
          <a:lstStyle/>
          <a:p>
            <a:r>
              <a:rPr lang="en-US" sz="3000" dirty="0" smtClean="0">
                <a:latin typeface="Courier Prime"/>
                <a:cs typeface="Courier Prime"/>
              </a:rPr>
              <a:t>O  F1 F2 F3</a:t>
            </a:r>
          </a:p>
          <a:p>
            <a:r>
              <a:rPr lang="en-US" sz="3000" dirty="0" smtClean="0">
                <a:latin typeface="Courier Prime"/>
                <a:cs typeface="Courier Prime"/>
              </a:rPr>
              <a:t>O1  1  2  7   x = 0</a:t>
            </a:r>
            <a:r>
              <a:rPr lang="en-US" sz="3000" baseline="-25000" dirty="0" smtClean="0">
                <a:latin typeface="Courier Prime"/>
                <a:cs typeface="Courier Prime"/>
              </a:rPr>
              <a:t>i</a:t>
            </a:r>
            <a:r>
              <a:rPr lang="en-US" sz="3000" dirty="0" smtClean="0">
                <a:latin typeface="Courier Prime"/>
                <a:cs typeface="Courier Prime"/>
              </a:rPr>
              <a:t>/sum(</a:t>
            </a:r>
            <a:r>
              <a:rPr lang="en-US" sz="3000" dirty="0" err="1" smtClean="0">
                <a:latin typeface="Courier Prime"/>
                <a:cs typeface="Courier Prime"/>
              </a:rPr>
              <a:t>O</a:t>
            </a:r>
            <a:r>
              <a:rPr lang="en-US" sz="3000" baseline="-25000" dirty="0" err="1" smtClean="0">
                <a:latin typeface="Courier Prime"/>
                <a:cs typeface="Courier Prime"/>
              </a:rPr>
              <a:t>i</a:t>
            </a:r>
            <a:r>
              <a:rPr lang="en-US" sz="3000" dirty="0" smtClean="0">
                <a:latin typeface="Courier Prime"/>
                <a:cs typeface="Courier Prime"/>
              </a:rPr>
              <a:t>)</a:t>
            </a:r>
          </a:p>
          <a:p>
            <a:r>
              <a:rPr lang="en-US" sz="3000" dirty="0" smtClean="0">
                <a:latin typeface="Courier Prime"/>
                <a:cs typeface="Courier Prime"/>
              </a:rPr>
              <a:t>O2  2  1  7   s = O</a:t>
            </a:r>
            <a:r>
              <a:rPr lang="en-US" sz="3000" baseline="-25000" dirty="0" smtClean="0">
                <a:latin typeface="Courier Prime"/>
                <a:cs typeface="Courier Prime"/>
              </a:rPr>
              <a:t>i,1:2</a:t>
            </a:r>
            <a:r>
              <a:rPr lang="en-US" sz="3000" dirty="0" smtClean="0">
                <a:latin typeface="Courier Prime"/>
                <a:cs typeface="Courier Prime"/>
              </a:rPr>
              <a:t>/sum(O</a:t>
            </a:r>
            <a:r>
              <a:rPr lang="en-US" sz="3000" baseline="-25000" dirty="0" smtClean="0">
                <a:latin typeface="Courier Prime"/>
                <a:cs typeface="Courier Prime"/>
              </a:rPr>
              <a:t>i,1:2</a:t>
            </a:r>
            <a:r>
              <a:rPr lang="en-US" sz="3000" dirty="0" smtClean="0">
                <a:latin typeface="Courier Prime"/>
                <a:cs typeface="Courier Prime"/>
              </a:rPr>
              <a:t>)</a:t>
            </a:r>
          </a:p>
          <a:p>
            <a:r>
              <a:rPr lang="en-US" sz="3000" dirty="0" smtClean="0">
                <a:latin typeface="Courier Prime"/>
                <a:cs typeface="Courier Prime"/>
              </a:rPr>
              <a:t>O3  3  4  3   p = O * [8,1,1]/ </a:t>
            </a:r>
          </a:p>
          <a:p>
            <a:r>
              <a:rPr lang="en-US" sz="3000" dirty="0" smtClean="0">
                <a:latin typeface="Courier Prime"/>
                <a:cs typeface="Courier Prime"/>
              </a:rPr>
              <a:t>O4  4  3  3       (sum(O * [8,1,1])</a:t>
            </a:r>
            <a:endParaRPr lang="en-US" sz="3000" dirty="0">
              <a:latin typeface="Courier Prime"/>
              <a:cs typeface="Courier Prime"/>
            </a:endParaRPr>
          </a:p>
        </p:txBody>
      </p:sp>
      <p:grpSp>
        <p:nvGrpSpPr>
          <p:cNvPr id="11" name="Group 10"/>
          <p:cNvGrpSpPr/>
          <p:nvPr/>
        </p:nvGrpSpPr>
        <p:grpSpPr>
          <a:xfrm>
            <a:off x="457200" y="998648"/>
            <a:ext cx="4490733" cy="1323439"/>
            <a:chOff x="-3211765" y="738173"/>
            <a:chExt cx="4490733" cy="1323439"/>
          </a:xfrm>
        </p:grpSpPr>
        <p:sp>
          <p:nvSpPr>
            <p:cNvPr id="8" name="TextBox 7"/>
            <p:cNvSpPr txBox="1"/>
            <p:nvPr/>
          </p:nvSpPr>
          <p:spPr>
            <a:xfrm>
              <a:off x="-3211765" y="738173"/>
              <a:ext cx="4490733" cy="1323439"/>
            </a:xfrm>
            <a:prstGeom prst="rect">
              <a:avLst/>
            </a:prstGeom>
            <a:noFill/>
          </p:spPr>
          <p:txBody>
            <a:bodyPr wrap="none" rtlCol="0">
              <a:spAutoFit/>
            </a:bodyPr>
            <a:lstStyle/>
            <a:p>
              <a:r>
                <a:rPr lang="en-US" sz="1600" kern="1200" dirty="0" smtClean="0">
                  <a:latin typeface="Courier Prime"/>
                  <a:cs typeface="Courier Prime"/>
                </a:rPr>
                <a:t>O  F1 F2 F3</a:t>
              </a:r>
            </a:p>
            <a:p>
              <a:r>
                <a:rPr lang="en-US" sz="1600" kern="1200" dirty="0" smtClean="0">
                  <a:latin typeface="Courier Prime"/>
                  <a:cs typeface="Courier Prime"/>
                </a:rPr>
                <a:t>O1  1  2  7   x = 0</a:t>
              </a:r>
              <a:r>
                <a:rPr lang="en-US" sz="1600" kern="1200" baseline="-25000" dirty="0" smtClean="0">
                  <a:latin typeface="Courier Prime"/>
                  <a:cs typeface="Courier Prime"/>
                </a:rPr>
                <a:t>i</a:t>
              </a:r>
              <a:r>
                <a:rPr lang="en-US" sz="1600" kern="1200" dirty="0" smtClean="0">
                  <a:latin typeface="Courier Prime"/>
                  <a:cs typeface="Courier Prime"/>
                </a:rPr>
                <a:t>/sum(</a:t>
              </a:r>
              <a:r>
                <a:rPr lang="en-US" sz="1600" kern="1200" dirty="0" err="1" smtClean="0">
                  <a:latin typeface="Courier Prime"/>
                  <a:cs typeface="Courier Prime"/>
                </a:rPr>
                <a:t>O</a:t>
              </a:r>
              <a:r>
                <a:rPr lang="en-US" sz="1600" kern="1200" baseline="-25000" dirty="0" err="1" smtClean="0">
                  <a:latin typeface="Courier Prime"/>
                  <a:cs typeface="Courier Prime"/>
                </a:rPr>
                <a:t>i</a:t>
              </a:r>
              <a:r>
                <a:rPr lang="en-US" sz="1600" kern="1200" dirty="0" smtClean="0">
                  <a:latin typeface="Courier Prime"/>
                  <a:cs typeface="Courier Prime"/>
                </a:rPr>
                <a:t>)</a:t>
              </a:r>
            </a:p>
            <a:p>
              <a:r>
                <a:rPr lang="en-US" sz="1600" kern="1200" dirty="0" smtClean="0">
                  <a:latin typeface="Courier Prime"/>
                  <a:cs typeface="Courier Prime"/>
                </a:rPr>
                <a:t>O2  2  1  7   s = O</a:t>
              </a:r>
              <a:r>
                <a:rPr lang="en-US" sz="1600" kern="1200" baseline="-25000" dirty="0" smtClean="0">
                  <a:latin typeface="Courier Prime"/>
                  <a:cs typeface="Courier Prime"/>
                </a:rPr>
                <a:t>i,1:2</a:t>
              </a:r>
              <a:r>
                <a:rPr lang="en-US" sz="1600" kern="1200" dirty="0" smtClean="0">
                  <a:latin typeface="Courier Prime"/>
                  <a:cs typeface="Courier Prime"/>
                </a:rPr>
                <a:t>/sum(O</a:t>
              </a:r>
              <a:r>
                <a:rPr lang="en-US" sz="1600" kern="1200" baseline="-25000" dirty="0" smtClean="0">
                  <a:latin typeface="Courier Prime"/>
                  <a:cs typeface="Courier Prime"/>
                </a:rPr>
                <a:t>i,1:2</a:t>
              </a:r>
              <a:r>
                <a:rPr lang="en-US" sz="1600" kern="1200" dirty="0" smtClean="0">
                  <a:latin typeface="Courier Prime"/>
                  <a:cs typeface="Courier Prime"/>
                </a:rPr>
                <a:t>)</a:t>
              </a:r>
            </a:p>
            <a:p>
              <a:r>
                <a:rPr lang="en-US" sz="1600" kern="1200" dirty="0" smtClean="0">
                  <a:latin typeface="Courier Prime"/>
                  <a:cs typeface="Courier Prime"/>
                </a:rPr>
                <a:t>O3  3  4  3   p = O * [8,1,1]/ </a:t>
              </a:r>
            </a:p>
            <a:p>
              <a:r>
                <a:rPr lang="en-US" sz="1600" kern="1200" dirty="0" smtClean="0">
                  <a:latin typeface="Courier Prime"/>
                  <a:cs typeface="Courier Prime"/>
                </a:rPr>
                <a:t>O4  4  3  3       (sum(O * [8,1,1])</a:t>
              </a:r>
              <a:endParaRPr lang="en-US" sz="1600" kern="1200" dirty="0">
                <a:latin typeface="Courier Prime"/>
                <a:cs typeface="Courier Prime"/>
              </a:endParaRPr>
            </a:p>
          </p:txBody>
        </p:sp>
        <p:sp>
          <p:nvSpPr>
            <p:cNvPr id="9" name="Left Bracket 8"/>
            <p:cNvSpPr/>
            <p:nvPr/>
          </p:nvSpPr>
          <p:spPr>
            <a:xfrm flipH="1">
              <a:off x="-2056957" y="999553"/>
              <a:ext cx="390441" cy="106205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a:endParaRPr lang="en-US" kern="1200"/>
            </a:p>
          </p:txBody>
        </p:sp>
        <p:sp>
          <p:nvSpPr>
            <p:cNvPr id="10" name="Left Bracket 9"/>
            <p:cNvSpPr/>
            <p:nvPr/>
          </p:nvSpPr>
          <p:spPr>
            <a:xfrm>
              <a:off x="-2859322" y="999552"/>
              <a:ext cx="390441" cy="1062059"/>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a:endParaRPr lang="en-US" kern="1200"/>
            </a:p>
          </p:txBody>
        </p:sp>
      </p:grpSp>
      <p:pic>
        <p:nvPicPr>
          <p:cNvPr id="12" name="Picture 11"/>
          <p:cNvPicPr>
            <a:picLocks noChangeAspect="1"/>
          </p:cNvPicPr>
          <p:nvPr/>
        </p:nvPicPr>
        <p:blipFill>
          <a:blip r:embed="rId2"/>
          <a:stretch>
            <a:fillRect/>
          </a:stretch>
        </p:blipFill>
        <p:spPr>
          <a:xfrm>
            <a:off x="17163593" y="28424277"/>
            <a:ext cx="14331738" cy="3017208"/>
          </a:xfrm>
          <a:prstGeom prst="rect">
            <a:avLst/>
          </a:prstGeom>
        </p:spPr>
      </p:pic>
      <p:pic>
        <p:nvPicPr>
          <p:cNvPr id="14" name="Picture 13" descr="ternary.pdf"/>
          <p:cNvPicPr>
            <a:picLocks noChangeAspect="1"/>
          </p:cNvPicPr>
          <p:nvPr/>
        </p:nvPicPr>
        <p:blipFill rotWithShape="1">
          <a:blip r:embed="rId3">
            <a:extLst>
              <a:ext uri="{28A0092B-C50C-407E-A947-70E740481C1C}">
                <a14:useLocalDpi xmlns:a14="http://schemas.microsoft.com/office/drawing/2010/main" val="0"/>
              </a:ext>
            </a:extLst>
          </a:blip>
          <a:srcRect l="18933" t="11426" r="9018" b="16524"/>
          <a:stretch/>
        </p:blipFill>
        <p:spPr>
          <a:xfrm>
            <a:off x="5930577" y="998648"/>
            <a:ext cx="2756223" cy="2756224"/>
          </a:xfrm>
          <a:prstGeom prst="rect">
            <a:avLst/>
          </a:prstGeom>
        </p:spPr>
      </p:pic>
      <p:pic>
        <p:nvPicPr>
          <p:cNvPr id="13" name="Picture 12"/>
          <p:cNvPicPr>
            <a:picLocks noChangeAspect="1"/>
          </p:cNvPicPr>
          <p:nvPr/>
        </p:nvPicPr>
        <p:blipFill>
          <a:blip r:embed="rId2"/>
          <a:stretch>
            <a:fillRect/>
          </a:stretch>
        </p:blipFill>
        <p:spPr>
          <a:xfrm>
            <a:off x="83086" y="3940809"/>
            <a:ext cx="9039980" cy="1903154"/>
          </a:xfrm>
          <a:prstGeom prst="rect">
            <a:avLst/>
          </a:prstGeom>
        </p:spPr>
      </p:pic>
    </p:spTree>
    <p:extLst>
      <p:ext uri="{BB962C8B-B14F-4D97-AF65-F5344CB8AC3E}">
        <p14:creationId xmlns:p14="http://schemas.microsoft.com/office/powerpoint/2010/main" val="9353385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1: The </a:t>
            </a:r>
            <a:r>
              <a:rPr lang="en-US" dirty="0" err="1" smtClean="0"/>
              <a:t>CoDa</a:t>
            </a:r>
            <a:r>
              <a:rPr lang="en-US" dirty="0" smtClean="0"/>
              <a:t> approach</a:t>
            </a:r>
            <a:endParaRPr lang="en-US" dirty="0"/>
          </a:p>
        </p:txBody>
      </p:sp>
      <p:pic>
        <p:nvPicPr>
          <p:cNvPr id="5" name="Content Placeholder 4"/>
          <p:cNvPicPr>
            <a:picLocks noGrp="1" noChangeAspect="1"/>
          </p:cNvPicPr>
          <p:nvPr>
            <p:ph idx="1"/>
          </p:nvPr>
        </p:nvPicPr>
        <p:blipFill rotWithShape="1">
          <a:blip r:embed="rId2"/>
          <a:srcRect t="-8645" b="-6779"/>
          <a:stretch/>
        </p:blipFill>
        <p:spPr>
          <a:xfrm>
            <a:off x="457200" y="4133058"/>
            <a:ext cx="8229600" cy="1226634"/>
          </a:xfrm>
        </p:spPr>
      </p:pic>
      <p:sp>
        <p:nvSpPr>
          <p:cNvPr id="4" name="Footer Placeholder 3"/>
          <p:cNvSpPr>
            <a:spLocks noGrp="1"/>
          </p:cNvSpPr>
          <p:nvPr>
            <p:ph type="ftr" sz="quarter" idx="11"/>
          </p:nvPr>
        </p:nvSpPr>
        <p:spPr/>
        <p:txBody>
          <a:bodyPr/>
          <a:lstStyle/>
          <a:p>
            <a:r>
              <a:rPr lang="en-US" smtClean="0"/>
              <a:t>NC_2019</a:t>
            </a:r>
            <a:endParaRPr lang="en-US"/>
          </a:p>
        </p:txBody>
      </p:sp>
      <p:sp>
        <p:nvSpPr>
          <p:cNvPr id="6" name="TextBox 5"/>
          <p:cNvSpPr txBox="1"/>
          <p:nvPr/>
        </p:nvSpPr>
        <p:spPr>
          <a:xfrm>
            <a:off x="1022195" y="1077951"/>
            <a:ext cx="5711820" cy="2585323"/>
          </a:xfrm>
          <a:prstGeom prst="rect">
            <a:avLst/>
          </a:prstGeom>
          <a:noFill/>
        </p:spPr>
        <p:txBody>
          <a:bodyPr wrap="none" rtlCol="0">
            <a:spAutoFit/>
          </a:bodyPr>
          <a:lstStyle/>
          <a:p>
            <a:pPr marL="285750" indent="-285750">
              <a:buFont typeface="Arial"/>
              <a:buChar char="•"/>
            </a:pPr>
            <a:r>
              <a:rPr lang="en-US" dirty="0"/>
              <a:t>T</a:t>
            </a:r>
            <a:r>
              <a:rPr lang="en-US" dirty="0" smtClean="0"/>
              <a:t>heoretical foundation</a:t>
            </a:r>
          </a:p>
          <a:p>
            <a:pPr marL="742950" lvl="1" indent="-285750">
              <a:buFont typeface="Arial"/>
              <a:buChar char="•"/>
            </a:pPr>
            <a:r>
              <a:rPr lang="en-US" dirty="0" smtClean="0"/>
              <a:t>Gives same answer with sequence data and counts</a:t>
            </a:r>
          </a:p>
          <a:p>
            <a:pPr marL="742950" lvl="1" indent="-285750">
              <a:buFont typeface="Arial"/>
              <a:buChar char="•"/>
            </a:pPr>
            <a:r>
              <a:rPr lang="en-US" dirty="0" smtClean="0"/>
              <a:t>Based on variance not abundance</a:t>
            </a:r>
          </a:p>
          <a:p>
            <a:pPr marL="285750" indent="-285750">
              <a:buFont typeface="Arial"/>
              <a:buChar char="•"/>
            </a:pPr>
            <a:r>
              <a:rPr lang="en-US" dirty="0" smtClean="0"/>
              <a:t>Internally consistent</a:t>
            </a:r>
          </a:p>
          <a:p>
            <a:pPr marL="742950" lvl="1" indent="-285750">
              <a:buFont typeface="Arial"/>
              <a:buChar char="•"/>
            </a:pPr>
            <a:r>
              <a:rPr lang="en-US" dirty="0" err="1" smtClean="0"/>
              <a:t>Univariate</a:t>
            </a:r>
            <a:r>
              <a:rPr lang="en-US" dirty="0" smtClean="0"/>
              <a:t> and multivariate approaches agree</a:t>
            </a:r>
          </a:p>
          <a:p>
            <a:pPr marL="285750" indent="-285750">
              <a:buFont typeface="Arial"/>
              <a:buChar char="•"/>
            </a:pPr>
            <a:r>
              <a:rPr lang="en-US" dirty="0"/>
              <a:t>Robust</a:t>
            </a:r>
          </a:p>
          <a:p>
            <a:pPr marL="742950" lvl="1" indent="-285750">
              <a:buFont typeface="Arial"/>
              <a:buChar char="•"/>
            </a:pPr>
            <a:r>
              <a:rPr lang="en-US" dirty="0"/>
              <a:t>Upstream decisions have less effect</a:t>
            </a:r>
          </a:p>
          <a:p>
            <a:pPr marL="285750" indent="-285750">
              <a:buFont typeface="Arial"/>
              <a:buChar char="•"/>
            </a:pPr>
            <a:r>
              <a:rPr lang="en-US" dirty="0" smtClean="0">
                <a:solidFill>
                  <a:schemeClr val="accent2">
                    <a:lumMod val="50000"/>
                  </a:schemeClr>
                </a:solidFill>
              </a:rPr>
              <a:t>Probabilistic</a:t>
            </a:r>
          </a:p>
          <a:p>
            <a:pPr marL="742950" lvl="1" indent="-285750">
              <a:buFont typeface="Arial"/>
              <a:buChar char="•"/>
            </a:pPr>
            <a:r>
              <a:rPr lang="en-US" dirty="0" smtClean="0">
                <a:solidFill>
                  <a:schemeClr val="accent2">
                    <a:lumMod val="50000"/>
                  </a:schemeClr>
                </a:solidFill>
              </a:rPr>
              <a:t>Matches the data</a:t>
            </a:r>
          </a:p>
        </p:txBody>
      </p:sp>
      <p:pic>
        <p:nvPicPr>
          <p:cNvPr id="8" name="Picture 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71407920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is-IS" smtClean="0"/>
              <a:t>M&amp;I 4750 2019</a:t>
            </a:r>
            <a:endParaRPr lang="en-US"/>
          </a:p>
        </p:txBody>
      </p:sp>
      <p:pic>
        <p:nvPicPr>
          <p:cNvPr id="5" name="Picture 4"/>
          <p:cNvPicPr>
            <a:picLocks noChangeAspect="1"/>
          </p:cNvPicPr>
          <p:nvPr/>
        </p:nvPicPr>
        <p:blipFill rotWithShape="1">
          <a:blip r:embed="rId3"/>
          <a:srcRect r="42009"/>
          <a:stretch/>
        </p:blipFill>
        <p:spPr>
          <a:xfrm>
            <a:off x="1551883" y="769586"/>
            <a:ext cx="3487957" cy="5586764"/>
          </a:xfrm>
          <a:prstGeom prst="rect">
            <a:avLst/>
          </a:prstGeom>
        </p:spPr>
      </p:pic>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525425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latin typeface="Calibri" charset="0"/>
              </a:rPr>
              <a:t>Sequencing is </a:t>
            </a:r>
            <a:r>
              <a:rPr lang="en-US" dirty="0">
                <a:latin typeface="Calibri" charset="0"/>
              </a:rPr>
              <a:t>a </a:t>
            </a:r>
            <a:r>
              <a:rPr lang="en-US" dirty="0" smtClean="0">
                <a:latin typeface="Calibri" charset="0"/>
              </a:rPr>
              <a:t>probabilistic sample</a:t>
            </a:r>
            <a:endParaRPr lang="en-US" dirty="0">
              <a:latin typeface="Calibri" charset="0"/>
            </a:endParaRPr>
          </a:p>
        </p:txBody>
      </p:sp>
      <p:sp>
        <p:nvSpPr>
          <p:cNvPr id="2" name="Footer Placeholder 1"/>
          <p:cNvSpPr>
            <a:spLocks noGrp="1"/>
          </p:cNvSpPr>
          <p:nvPr>
            <p:ph type="ftr" sz="quarter" idx="11"/>
          </p:nvPr>
        </p:nvSpPr>
        <p:spPr/>
        <p:txBody>
          <a:bodyPr/>
          <a:lstStyle/>
          <a:p>
            <a:r>
              <a:rPr lang="is-IS" smtClean="0"/>
              <a:t>M&amp;I 4750 2019</a:t>
            </a:r>
            <a:endParaRPr lang="en-US"/>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triangle of trust</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15" name="Picture 14"/>
          <p:cNvPicPr>
            <a:picLocks noChangeAspect="1"/>
          </p:cNvPicPr>
          <p:nvPr/>
        </p:nvPicPr>
        <p:blipFill>
          <a:blip r:embed="rId4"/>
          <a:stretch>
            <a:fillRect/>
          </a:stretch>
        </p:blipFill>
        <p:spPr>
          <a:xfrm>
            <a:off x="3901068" y="3528123"/>
            <a:ext cx="4237463" cy="1878227"/>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34183394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multiple probabilistic samples to approximate truth</a:t>
            </a:r>
            <a:endParaRPr lang="en-US" dirty="0"/>
          </a:p>
        </p:txBody>
      </p:sp>
      <p:pic>
        <p:nvPicPr>
          <p:cNvPr id="5" name="Content Placeholder 4"/>
          <p:cNvPicPr>
            <a:picLocks noGrp="1" noChangeAspect="1"/>
          </p:cNvPicPr>
          <p:nvPr>
            <p:ph idx="1"/>
          </p:nvPr>
        </p:nvPicPr>
        <p:blipFill>
          <a:blip r:embed="rId3"/>
          <a:srcRect t="-33704" b="-33704"/>
          <a:stretch>
            <a:fillRect/>
          </a:stretch>
        </p:blipFill>
        <p:spPr/>
      </p:pic>
      <p:sp>
        <p:nvSpPr>
          <p:cNvPr id="4" name="Footer Placeholder 3"/>
          <p:cNvSpPr>
            <a:spLocks noGrp="1"/>
          </p:cNvSpPr>
          <p:nvPr>
            <p:ph type="ftr" sz="quarter" idx="11"/>
          </p:nvPr>
        </p:nvSpPr>
        <p:spPr/>
        <p:txBody>
          <a:bodyPr/>
          <a:lstStyle/>
          <a:p>
            <a:r>
              <a:rPr lang="is-IS" smtClean="0"/>
              <a:t>M&amp;I 4750 2019</a:t>
            </a:r>
            <a:endParaRPr lang="en-US"/>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46243811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aldex.clr</a:t>
            </a:r>
            <a:r>
              <a:rPr lang="en-US" dirty="0" smtClean="0"/>
              <a:t> function	</a:t>
            </a:r>
            <a:endParaRPr lang="en-US" dirty="0"/>
          </a:p>
        </p:txBody>
      </p:sp>
      <p:sp>
        <p:nvSpPr>
          <p:cNvPr id="3" name="Content Placeholder 2"/>
          <p:cNvSpPr>
            <a:spLocks noGrp="1"/>
          </p:cNvSpPr>
          <p:nvPr>
            <p:ph idx="1"/>
          </p:nvPr>
        </p:nvSpPr>
        <p:spPr>
          <a:xfrm>
            <a:off x="457200" y="931334"/>
            <a:ext cx="3829183" cy="5194830"/>
          </a:xfrm>
        </p:spPr>
        <p:txBody>
          <a:bodyPr>
            <a:normAutofit fontScale="77500" lnSpcReduction="20000"/>
          </a:bodyPr>
          <a:lstStyle/>
          <a:p>
            <a:r>
              <a:rPr lang="en-US" dirty="0" smtClean="0"/>
              <a:t>Estimate technical variation due to random sampling</a:t>
            </a:r>
          </a:p>
          <a:p>
            <a:pPr lvl="1"/>
            <a:r>
              <a:rPr lang="en-US" dirty="0" smtClean="0"/>
              <a:t>Convert sample counts to posterior probability distribution of features</a:t>
            </a:r>
          </a:p>
          <a:p>
            <a:pPr lvl="2"/>
            <a:r>
              <a:rPr lang="en-US" dirty="0" smtClean="0"/>
              <a:t>MC instances drawn from </a:t>
            </a:r>
            <a:r>
              <a:rPr lang="en-US" dirty="0" err="1" smtClean="0"/>
              <a:t>Dirichlet</a:t>
            </a:r>
            <a:r>
              <a:rPr lang="en-US" dirty="0" smtClean="0"/>
              <a:t> distribution</a:t>
            </a:r>
          </a:p>
          <a:p>
            <a:pPr lvl="1"/>
            <a:r>
              <a:rPr lang="en-US" dirty="0" smtClean="0"/>
              <a:t>Log-ratio transform to get distribution of log-ratio values</a:t>
            </a:r>
          </a:p>
          <a:p>
            <a:pPr lvl="1"/>
            <a:r>
              <a:rPr lang="en-US" dirty="0" smtClean="0"/>
              <a:t>Each instance is a valid estimate of what </a:t>
            </a:r>
            <a:r>
              <a:rPr lang="en-US" i="1" dirty="0" smtClean="0"/>
              <a:t>could have been observed</a:t>
            </a:r>
            <a:r>
              <a:rPr lang="en-US" dirty="0"/>
              <a:t> </a:t>
            </a:r>
            <a:r>
              <a:rPr lang="en-US" dirty="0" smtClean="0"/>
              <a:t>for each sample given more sequencing</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sp>
        <p:nvSpPr>
          <p:cNvPr id="5" name="TextBox 4"/>
          <p:cNvSpPr txBox="1"/>
          <p:nvPr/>
        </p:nvSpPr>
        <p:spPr>
          <a:xfrm>
            <a:off x="6207125" y="6037263"/>
            <a:ext cx="2159566" cy="276999"/>
          </a:xfrm>
          <a:prstGeom prst="rect">
            <a:avLst/>
          </a:prstGeom>
          <a:noFill/>
        </p:spPr>
        <p:txBody>
          <a:bodyPr wrap="none">
            <a:spAutoFit/>
          </a:bodyPr>
          <a:lstStyle/>
          <a:p>
            <a:pPr>
              <a:defRPr/>
            </a:pPr>
            <a:r>
              <a:rPr lang="en-US" sz="1200" dirty="0" err="1" smtClean="0">
                <a:solidFill>
                  <a:schemeClr val="tx1">
                    <a:lumMod val="50000"/>
                    <a:lumOff val="50000"/>
                  </a:schemeClr>
                </a:solidFill>
              </a:rPr>
              <a:t>Fernandes</a:t>
            </a:r>
            <a:r>
              <a:rPr lang="en-US" sz="1200" dirty="0" smtClean="0">
                <a:solidFill>
                  <a:schemeClr val="tx1">
                    <a:lumMod val="50000"/>
                    <a:lumOff val="50000"/>
                  </a:schemeClr>
                </a:solidFill>
              </a:rPr>
              <a:t> et al. 2013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One</a:t>
            </a:r>
            <a:endParaRPr lang="en-US" sz="1200" dirty="0">
              <a:solidFill>
                <a:schemeClr val="tx1">
                  <a:lumMod val="50000"/>
                  <a:lumOff val="50000"/>
                </a:schemeClr>
              </a:solidFill>
            </a:endParaRPr>
          </a:p>
        </p:txBody>
      </p:sp>
      <p:pic>
        <p:nvPicPr>
          <p:cNvPr id="6" name="Picture 5" descr="DIR_concept.pdf"/>
          <p:cNvPicPr>
            <a:picLocks noChangeAspect="1"/>
          </p:cNvPicPr>
          <p:nvPr/>
        </p:nvPicPr>
        <p:blipFill rotWithShape="1">
          <a:blip r:embed="rId2">
            <a:extLst>
              <a:ext uri="{28A0092B-C50C-407E-A947-70E740481C1C}">
                <a14:useLocalDpi xmlns:a14="http://schemas.microsoft.com/office/drawing/2010/main" val="0"/>
              </a:ext>
            </a:extLst>
          </a:blip>
          <a:srcRect b="7838"/>
          <a:stretch/>
        </p:blipFill>
        <p:spPr>
          <a:xfrm>
            <a:off x="4703619" y="1042295"/>
            <a:ext cx="4226149" cy="3894933"/>
          </a:xfrm>
          <a:prstGeom prst="rect">
            <a:avLst/>
          </a:prstGeom>
        </p:spPr>
      </p:pic>
      <p:pic>
        <p:nvPicPr>
          <p:cNvPr id="7" name="Picture 6" descr="Nor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849" y="17511052"/>
            <a:ext cx="14034993" cy="4210498"/>
          </a:xfrm>
          <a:prstGeom prst="rect">
            <a:avLst/>
          </a:prstGeom>
        </p:spPr>
      </p:pic>
    </p:spTree>
    <p:extLst>
      <p:ext uri="{BB962C8B-B14F-4D97-AF65-F5344CB8AC3E}">
        <p14:creationId xmlns:p14="http://schemas.microsoft.com/office/powerpoint/2010/main" val="127581304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statistically significant</a:t>
            </a:r>
            <a:r>
              <a:rPr lang="en-US" dirty="0"/>
              <a:t>? v. what is </a:t>
            </a:r>
            <a:r>
              <a:rPr lang="en-US" dirty="0" smtClean="0"/>
              <a:t>reliably different</a:t>
            </a:r>
            <a:r>
              <a:rPr lang="en-US" dirty="0"/>
              <a:t>?</a:t>
            </a:r>
          </a:p>
        </p:txBody>
      </p:sp>
      <p:sp>
        <p:nvSpPr>
          <p:cNvPr id="4" name="Footer Placeholder 3"/>
          <p:cNvSpPr>
            <a:spLocks noGrp="1"/>
          </p:cNvSpPr>
          <p:nvPr>
            <p:ph type="ftr" sz="quarter" idx="11"/>
          </p:nvPr>
        </p:nvSpPr>
        <p:spPr/>
        <p:txBody>
          <a:bodyPr/>
          <a:lstStyle/>
          <a:p>
            <a:r>
              <a:rPr lang="is-IS" smtClean="0"/>
              <a:t>M&amp;I 4750 2019</a:t>
            </a:r>
            <a:endParaRPr lang="en-US"/>
          </a:p>
        </p:txBody>
      </p:sp>
      <p:pic>
        <p:nvPicPr>
          <p:cNvPr id="5" name="Picture 4" descr="diffVweBH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606" y="950288"/>
            <a:ext cx="5256000" cy="5256000"/>
          </a:xfrm>
          <a:prstGeom prst="rect">
            <a:avLst/>
          </a:prstGeom>
        </p:spPr>
      </p:pic>
    </p:spTree>
    <p:extLst>
      <p:ext uri="{BB962C8B-B14F-4D97-AF65-F5344CB8AC3E}">
        <p14:creationId xmlns:p14="http://schemas.microsoft.com/office/powerpoint/2010/main" val="7405912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statistically significant? </a:t>
            </a:r>
            <a:r>
              <a:rPr lang="en-US" dirty="0" smtClean="0">
                <a:solidFill>
                  <a:schemeClr val="bg2">
                    <a:lumMod val="50000"/>
                  </a:schemeClr>
                </a:solidFill>
              </a:rPr>
              <a:t>v. what is reliably different?</a:t>
            </a:r>
            <a:endParaRPr lang="en-US" dirty="0">
              <a:solidFill>
                <a:schemeClr val="bg2">
                  <a:lumMod val="50000"/>
                </a:schemeClr>
              </a:solidFill>
            </a:endParaRPr>
          </a:p>
        </p:txBody>
      </p:sp>
      <p:sp>
        <p:nvSpPr>
          <p:cNvPr id="4" name="Footer Placeholder 3"/>
          <p:cNvSpPr>
            <a:spLocks noGrp="1"/>
          </p:cNvSpPr>
          <p:nvPr>
            <p:ph type="ftr" sz="quarter" idx="11"/>
          </p:nvPr>
        </p:nvSpPr>
        <p:spPr/>
        <p:txBody>
          <a:bodyPr/>
          <a:lstStyle/>
          <a:p>
            <a:r>
              <a:rPr lang="is-IS" smtClean="0"/>
              <a:t>M&amp;I 4750 2019</a:t>
            </a:r>
            <a:endParaRPr lang="en-US"/>
          </a:p>
        </p:txBody>
      </p:sp>
      <p:pic>
        <p:nvPicPr>
          <p:cNvPr id="11" name="Content Placeholder 10" descr="diffVweBH.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a:xfrm>
            <a:off x="457200" y="950288"/>
            <a:ext cx="8326505" cy="5256000"/>
          </a:xfrm>
        </p:spPr>
      </p:pic>
    </p:spTree>
    <p:extLst>
      <p:ext uri="{BB962C8B-B14F-4D97-AF65-F5344CB8AC3E}">
        <p14:creationId xmlns:p14="http://schemas.microsoft.com/office/powerpoint/2010/main" val="31793201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 correlation of subsets of larger dataset</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pic>
        <p:nvPicPr>
          <p:cNvPr id="9" name="Content Placeholder 8" descr="pval_corr.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Tree>
    <p:extLst>
      <p:ext uri="{BB962C8B-B14F-4D97-AF65-F5344CB8AC3E}">
        <p14:creationId xmlns:p14="http://schemas.microsoft.com/office/powerpoint/2010/main" val="13473680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P values vs. calculating effect size</a:t>
            </a:r>
            <a:endParaRPr lang="en-US" dirty="0"/>
          </a:p>
        </p:txBody>
      </p:sp>
      <p:pic>
        <p:nvPicPr>
          <p:cNvPr id="5" name="Content Placeholder 4"/>
          <p:cNvPicPr>
            <a:picLocks noGrp="1" noChangeAspect="1"/>
          </p:cNvPicPr>
          <p:nvPr>
            <p:ph idx="1"/>
          </p:nvPr>
        </p:nvPicPr>
        <p:blipFill>
          <a:blip r:embed="rId2"/>
          <a:srcRect t="-36269" b="-36269"/>
          <a:stretch>
            <a:fillRect/>
          </a:stretch>
        </p:blipFill>
        <p:spPr>
          <a:xfrm>
            <a:off x="6773378" y="3224837"/>
            <a:ext cx="1833407" cy="1157315"/>
          </a:xfrm>
        </p:spPr>
      </p:pic>
      <p:sp>
        <p:nvSpPr>
          <p:cNvPr id="4" name="Footer Placeholder 3"/>
          <p:cNvSpPr>
            <a:spLocks noGrp="1"/>
          </p:cNvSpPr>
          <p:nvPr>
            <p:ph type="ftr" sz="quarter" idx="11"/>
          </p:nvPr>
        </p:nvSpPr>
        <p:spPr/>
        <p:txBody>
          <a:bodyPr/>
          <a:lstStyle/>
          <a:p>
            <a:r>
              <a:rPr lang="is-IS" smtClean="0"/>
              <a:t>M&amp;I 4750 2019</a:t>
            </a:r>
            <a:endParaRPr lang="en-US"/>
          </a:p>
        </p:txBody>
      </p:sp>
      <p:pic>
        <p:nvPicPr>
          <p:cNvPr id="6" name="Picture 5"/>
          <p:cNvPicPr>
            <a:picLocks noChangeAspect="1"/>
          </p:cNvPicPr>
          <p:nvPr/>
        </p:nvPicPr>
        <p:blipFill>
          <a:blip r:embed="rId3"/>
          <a:stretch>
            <a:fillRect/>
          </a:stretch>
        </p:blipFill>
        <p:spPr>
          <a:xfrm>
            <a:off x="6107790" y="1733797"/>
            <a:ext cx="2498995" cy="740443"/>
          </a:xfrm>
          <a:prstGeom prst="rect">
            <a:avLst/>
          </a:prstGeom>
        </p:spPr>
      </p:pic>
      <p:sp>
        <p:nvSpPr>
          <p:cNvPr id="8" name="TextBox 7"/>
          <p:cNvSpPr txBox="1"/>
          <p:nvPr/>
        </p:nvSpPr>
        <p:spPr>
          <a:xfrm>
            <a:off x="906323" y="1629547"/>
            <a:ext cx="4947570" cy="2862323"/>
          </a:xfrm>
          <a:prstGeom prst="rect">
            <a:avLst/>
          </a:prstGeom>
          <a:noFill/>
        </p:spPr>
        <p:txBody>
          <a:bodyPr wrap="square" rtlCol="0">
            <a:spAutoFit/>
          </a:bodyPr>
          <a:lstStyle/>
          <a:p>
            <a:r>
              <a:rPr lang="en-US" dirty="0" smtClean="0">
                <a:latin typeface="Baskerville"/>
                <a:cs typeface="Baskerville"/>
              </a:rPr>
              <a:t>Separation of means relative to the dispersion scaled by sample size (</a:t>
            </a:r>
            <a:r>
              <a:rPr lang="en-US" i="1" dirty="0" smtClean="0">
                <a:latin typeface="Baskerville"/>
                <a:cs typeface="Baskerville"/>
              </a:rPr>
              <a:t>t</a:t>
            </a:r>
            <a:r>
              <a:rPr lang="en-US" dirty="0" smtClean="0">
                <a:latin typeface="Baskerville"/>
                <a:cs typeface="Baskerville"/>
              </a:rPr>
              <a:t> statistic)</a:t>
            </a:r>
          </a:p>
          <a:p>
            <a:endParaRPr lang="en-US" dirty="0">
              <a:latin typeface="Baskerville"/>
              <a:cs typeface="Baskerville"/>
            </a:endParaRPr>
          </a:p>
          <a:p>
            <a:endParaRPr lang="en-US" dirty="0" smtClean="0">
              <a:latin typeface="Baskerville"/>
              <a:cs typeface="Baskerville"/>
            </a:endParaRPr>
          </a:p>
          <a:p>
            <a:endParaRPr lang="en-US" dirty="0" smtClean="0">
              <a:latin typeface="Baskerville"/>
              <a:cs typeface="Baskerville"/>
            </a:endParaRPr>
          </a:p>
          <a:p>
            <a:endParaRPr lang="en-US" dirty="0">
              <a:latin typeface="Baskerville"/>
              <a:cs typeface="Baskerville"/>
            </a:endParaRPr>
          </a:p>
          <a:p>
            <a:endParaRPr lang="en-US" dirty="0" smtClean="0">
              <a:latin typeface="Baskerville"/>
              <a:cs typeface="Baskerville"/>
            </a:endParaRPr>
          </a:p>
          <a:p>
            <a:r>
              <a:rPr lang="en-US" dirty="0" smtClean="0">
                <a:latin typeface="Baskerville"/>
                <a:cs typeface="Baskerville"/>
              </a:rPr>
              <a:t>Separation of means relative to dispersion</a:t>
            </a:r>
          </a:p>
          <a:p>
            <a:r>
              <a:rPr lang="en-US" dirty="0" smtClean="0">
                <a:latin typeface="Baskerville"/>
                <a:cs typeface="Baskerville"/>
              </a:rPr>
              <a:t>(Cohen’s </a:t>
            </a:r>
            <a:r>
              <a:rPr lang="en-US" i="1" dirty="0" smtClean="0">
                <a:latin typeface="Baskerville"/>
                <a:cs typeface="Baskerville"/>
              </a:rPr>
              <a:t>d</a:t>
            </a:r>
            <a:r>
              <a:rPr lang="en-US" dirty="0" smtClean="0">
                <a:latin typeface="Baskerville"/>
                <a:cs typeface="Baskerville"/>
              </a:rPr>
              <a:t>)</a:t>
            </a:r>
            <a:endParaRPr lang="en-US" dirty="0">
              <a:latin typeface="Baskerville"/>
              <a:cs typeface="Baskerville"/>
            </a:endParaRPr>
          </a:p>
          <a:p>
            <a:endParaRPr lang="en-US" dirty="0" smtClean="0">
              <a:latin typeface="Baskerville"/>
              <a:cs typeface="Baskerville"/>
            </a:endParaRPr>
          </a:p>
        </p:txBody>
      </p:sp>
    </p:spTree>
    <p:extLst>
      <p:ext uri="{BB962C8B-B14F-4D97-AF65-F5344CB8AC3E}">
        <p14:creationId xmlns:p14="http://schemas.microsoft.com/office/powerpoint/2010/main" val="426562450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50000"/>
                  </a:schemeClr>
                </a:solidFill>
              </a:rPr>
              <a:t>What is statistically significant? v. </a:t>
            </a:r>
            <a:r>
              <a:rPr lang="en-US" dirty="0">
                <a:solidFill>
                  <a:schemeClr val="bg1"/>
                </a:solidFill>
              </a:rPr>
              <a:t>what is reliably different</a:t>
            </a:r>
            <a:r>
              <a:rPr lang="en-US" dirty="0">
                <a:solidFill>
                  <a:schemeClr val="bg2">
                    <a:lumMod val="50000"/>
                  </a:schemeClr>
                </a:solidFill>
              </a:rPr>
              <a:t>?</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pic>
        <p:nvPicPr>
          <p:cNvPr id="9" name="Content Placeholder 8" descr="effectVweBH.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Tree>
    <p:extLst>
      <p:ext uri="{BB962C8B-B14F-4D97-AF65-F5344CB8AC3E}">
        <p14:creationId xmlns:p14="http://schemas.microsoft.com/office/powerpoint/2010/main" val="3316323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effect between distributions</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sp>
        <p:nvSpPr>
          <p:cNvPr id="6" name="Content Placeholder 5"/>
          <p:cNvSpPr>
            <a:spLocks noGrp="1"/>
          </p:cNvSpPr>
          <p:nvPr>
            <p:ph idx="1"/>
          </p:nvPr>
        </p:nvSpPr>
        <p:spPr>
          <a:xfrm>
            <a:off x="457200" y="931334"/>
            <a:ext cx="4689410" cy="5194830"/>
          </a:xfrm>
        </p:spPr>
        <p:txBody>
          <a:bodyPr>
            <a:normAutofit fontScale="55000" lnSpcReduction="20000"/>
          </a:bodyPr>
          <a:lstStyle/>
          <a:p>
            <a:r>
              <a:rPr lang="en-US" dirty="0" smtClean="0"/>
              <a:t>Cohen’s </a:t>
            </a:r>
            <a:r>
              <a:rPr lang="en-US" i="1" dirty="0" smtClean="0"/>
              <a:t>d</a:t>
            </a:r>
          </a:p>
          <a:p>
            <a:pPr lvl="1"/>
            <a:r>
              <a:rPr lang="en-US" dirty="0" smtClean="0"/>
              <a:t>Parametric, problematic with non-normal data</a:t>
            </a:r>
          </a:p>
          <a:p>
            <a:pPr lvl="1"/>
            <a:r>
              <a:rPr lang="en-US" dirty="0" smtClean="0"/>
              <a:t>Difference between means</a:t>
            </a:r>
            <a:endParaRPr lang="en-US" dirty="0"/>
          </a:p>
          <a:p>
            <a:r>
              <a:rPr lang="en-US" dirty="0" err="1" smtClean="0"/>
              <a:t>d</a:t>
            </a:r>
            <a:r>
              <a:rPr lang="en-US" baseline="-25000" dirty="0" err="1" smtClean="0"/>
              <a:t>NEF</a:t>
            </a:r>
            <a:endParaRPr lang="en-US" baseline="-25000" dirty="0" smtClean="0"/>
          </a:p>
          <a:p>
            <a:pPr lvl="1"/>
            <a:r>
              <a:rPr lang="en-US" dirty="0" smtClean="0"/>
              <a:t>Based on distributions not summary statistics</a:t>
            </a:r>
          </a:p>
          <a:p>
            <a:pPr lvl="2"/>
            <a:r>
              <a:rPr lang="en-US" dirty="0" smtClean="0"/>
              <a:t>Small sample sizes distributions from </a:t>
            </a:r>
            <a:r>
              <a:rPr lang="en-US" dirty="0" err="1" smtClean="0"/>
              <a:t>aldex.clr</a:t>
            </a:r>
            <a:endParaRPr lang="en-US" dirty="0" smtClean="0"/>
          </a:p>
          <a:p>
            <a:pPr lvl="2"/>
            <a:r>
              <a:rPr lang="en-US" dirty="0" smtClean="0"/>
              <a:t>Large sample sizes distributions from log-ratio transformed data </a:t>
            </a:r>
          </a:p>
          <a:p>
            <a:pPr lvl="1"/>
            <a:r>
              <a:rPr lang="en-US" dirty="0" smtClean="0"/>
              <a:t>MSD </a:t>
            </a:r>
          </a:p>
          <a:p>
            <a:pPr lvl="2"/>
            <a:r>
              <a:rPr lang="en-US" dirty="0" smtClean="0"/>
              <a:t>Median of </a:t>
            </a:r>
            <a:r>
              <a:rPr lang="en-US" b="1" dirty="0" err="1" smtClean="0"/>
              <a:t>δ</a:t>
            </a:r>
            <a:r>
              <a:rPr lang="en-US" dirty="0" smtClean="0"/>
              <a:t> vector</a:t>
            </a:r>
          </a:p>
          <a:p>
            <a:pPr lvl="2"/>
            <a:r>
              <a:rPr lang="en-US" dirty="0" smtClean="0"/>
              <a:t>Robust estimator of location</a:t>
            </a:r>
          </a:p>
          <a:p>
            <a:pPr lvl="2"/>
            <a:r>
              <a:rPr lang="en-US" dirty="0" smtClean="0"/>
              <a:t>Applicable to any distribution</a:t>
            </a:r>
          </a:p>
          <a:p>
            <a:pPr lvl="1"/>
            <a:r>
              <a:rPr lang="en-US" dirty="0" smtClean="0"/>
              <a:t>MMAD</a:t>
            </a:r>
          </a:p>
          <a:p>
            <a:pPr lvl="2"/>
            <a:r>
              <a:rPr lang="en-US" dirty="0" smtClean="0"/>
              <a:t>Median of </a:t>
            </a:r>
            <a:r>
              <a:rPr lang="en-US" dirty="0"/>
              <a:t> </a:t>
            </a:r>
            <a:r>
              <a:rPr lang="en-US" dirty="0" smtClean="0"/>
              <a:t>𝝈 vector</a:t>
            </a:r>
          </a:p>
          <a:p>
            <a:pPr lvl="2"/>
            <a:r>
              <a:rPr lang="en-US" dirty="0" smtClean="0"/>
              <a:t>52% efficient</a:t>
            </a:r>
          </a:p>
          <a:p>
            <a:pPr lvl="2"/>
            <a:r>
              <a:rPr lang="en-US" dirty="0" smtClean="0"/>
              <a:t>20% breakdown point</a:t>
            </a:r>
          </a:p>
          <a:p>
            <a:pPr lvl="2"/>
            <a:r>
              <a:rPr lang="en-US" dirty="0" smtClean="0"/>
              <a:t>∼1.42 𝝈</a:t>
            </a:r>
          </a:p>
          <a:p>
            <a:pPr lvl="1"/>
            <a:r>
              <a:rPr lang="en-US" dirty="0" err="1" smtClean="0"/>
              <a:t>d</a:t>
            </a:r>
            <a:r>
              <a:rPr lang="en-US" baseline="-25000" dirty="0" err="1" smtClean="0"/>
              <a:t>NEF</a:t>
            </a:r>
            <a:endParaRPr lang="en-US" dirty="0" smtClean="0"/>
          </a:p>
          <a:p>
            <a:pPr lvl="2"/>
            <a:r>
              <a:rPr lang="en-US" dirty="0" smtClean="0"/>
              <a:t>~0.7 𝜃</a:t>
            </a:r>
          </a:p>
          <a:p>
            <a:pPr lvl="2"/>
            <a:r>
              <a:rPr lang="en-US" dirty="0" smtClean="0"/>
              <a:t>Median of</a:t>
            </a:r>
            <a:r>
              <a:rPr lang="en-US" b="1" dirty="0" smtClean="0"/>
              <a:t> </a:t>
            </a:r>
            <a:r>
              <a:rPr lang="en-US" b="1" dirty="0"/>
              <a:t> </a:t>
            </a:r>
            <a:r>
              <a:rPr lang="en-US" b="1" dirty="0" smtClean="0"/>
              <a:t>𝜃 </a:t>
            </a:r>
            <a:r>
              <a:rPr lang="en-US" dirty="0" smtClean="0"/>
              <a:t>vector</a:t>
            </a:r>
            <a:endParaRPr lang="en-US" baseline="-25000" dirty="0"/>
          </a:p>
          <a:p>
            <a:endParaRPr lang="en-US" dirty="0" smtClean="0"/>
          </a:p>
          <a:p>
            <a:pPr lvl="2"/>
            <a:endParaRPr lang="en-US" dirty="0" smtClean="0"/>
          </a:p>
          <a:p>
            <a:pPr lvl="1"/>
            <a:endParaRPr lang="en-US" dirty="0" smtClean="0"/>
          </a:p>
          <a:p>
            <a:pPr lvl="1"/>
            <a:endParaRPr lang="en-US" dirty="0"/>
          </a:p>
        </p:txBody>
      </p:sp>
      <p:pic>
        <p:nvPicPr>
          <p:cNvPr id="8" name="Content Placeholder 4"/>
          <p:cNvPicPr>
            <a:picLocks noChangeAspect="1"/>
          </p:cNvPicPr>
          <p:nvPr/>
        </p:nvPicPr>
        <p:blipFill>
          <a:blip r:embed="rId2"/>
          <a:srcRect t="-36269" b="-36269"/>
          <a:stretch>
            <a:fillRect/>
          </a:stretch>
        </p:blipFill>
        <p:spPr>
          <a:xfrm>
            <a:off x="6418660" y="1540440"/>
            <a:ext cx="1833407" cy="1157315"/>
          </a:xfrm>
          <a:prstGeom prst="rect">
            <a:avLst/>
          </a:prstGeom>
        </p:spPr>
      </p:pic>
      <p:pic>
        <p:nvPicPr>
          <p:cNvPr id="9" name="Picture 8"/>
          <p:cNvPicPr>
            <a:picLocks noChangeAspect="1"/>
          </p:cNvPicPr>
          <p:nvPr/>
        </p:nvPicPr>
        <p:blipFill>
          <a:blip r:embed="rId3"/>
          <a:stretch>
            <a:fillRect/>
          </a:stretch>
        </p:blipFill>
        <p:spPr>
          <a:xfrm>
            <a:off x="5525452" y="3076034"/>
            <a:ext cx="2971668" cy="2676469"/>
          </a:xfrm>
          <a:prstGeom prst="rect">
            <a:avLst/>
          </a:prstGeom>
        </p:spPr>
      </p:pic>
      <p:sp>
        <p:nvSpPr>
          <p:cNvPr id="10" name="TextBox 9"/>
          <p:cNvSpPr txBox="1"/>
          <p:nvPr/>
        </p:nvSpPr>
        <p:spPr>
          <a:xfrm>
            <a:off x="6207125" y="6037263"/>
            <a:ext cx="2159566" cy="276999"/>
          </a:xfrm>
          <a:prstGeom prst="rect">
            <a:avLst/>
          </a:prstGeom>
          <a:noFill/>
        </p:spPr>
        <p:txBody>
          <a:bodyPr wrap="none">
            <a:spAutoFit/>
          </a:bodyPr>
          <a:lstStyle/>
          <a:p>
            <a:pPr>
              <a:defRPr/>
            </a:pPr>
            <a:r>
              <a:rPr lang="en-US" sz="1200" dirty="0" err="1" smtClean="0">
                <a:solidFill>
                  <a:schemeClr val="tx1">
                    <a:lumMod val="50000"/>
                    <a:lumOff val="50000"/>
                  </a:schemeClr>
                </a:solidFill>
              </a:rPr>
              <a:t>Fernandes</a:t>
            </a:r>
            <a:r>
              <a:rPr lang="en-US" sz="1200" dirty="0" smtClean="0">
                <a:solidFill>
                  <a:schemeClr val="tx1">
                    <a:lumMod val="50000"/>
                    <a:lumOff val="50000"/>
                  </a:schemeClr>
                </a:solidFill>
              </a:rPr>
              <a:t> et al. 2013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One</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429446972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size correlates in subsets</a:t>
            </a:r>
            <a:endParaRPr lang="en-US" dirty="0"/>
          </a:p>
        </p:txBody>
      </p:sp>
      <p:pic>
        <p:nvPicPr>
          <p:cNvPr id="5" name="Content Placeholder 4" descr="effect_corr.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4" name="Footer Placeholder 3"/>
          <p:cNvSpPr>
            <a:spLocks noGrp="1"/>
          </p:cNvSpPr>
          <p:nvPr>
            <p:ph type="ftr" sz="quarter" idx="11"/>
          </p:nvPr>
        </p:nvSpPr>
        <p:spPr/>
        <p:txBody>
          <a:bodyPr/>
          <a:lstStyle/>
          <a:p>
            <a:r>
              <a:rPr lang="is-IS" smtClean="0"/>
              <a:t>M&amp;I 4750 2019</a:t>
            </a:r>
            <a:endParaRPr lang="en-US"/>
          </a:p>
        </p:txBody>
      </p:sp>
    </p:spTree>
    <p:extLst>
      <p:ext uri="{BB962C8B-B14F-4D97-AF65-F5344CB8AC3E}">
        <p14:creationId xmlns:p14="http://schemas.microsoft.com/office/powerpoint/2010/main" val="315389464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sizes v. no effect expected</a:t>
            </a:r>
            <a:endParaRPr lang="en-US" dirty="0"/>
          </a:p>
        </p:txBody>
      </p:sp>
      <p:pic>
        <p:nvPicPr>
          <p:cNvPr id="5" name="Content Placeholder 4"/>
          <p:cNvPicPr>
            <a:picLocks noGrp="1" noChangeAspect="1"/>
          </p:cNvPicPr>
          <p:nvPr>
            <p:ph idx="1"/>
          </p:nvPr>
        </p:nvPicPr>
        <p:blipFill>
          <a:blip r:embed="rId2"/>
          <a:srcRect l="-3989" r="-3989"/>
          <a:stretch>
            <a:fillRect/>
          </a:stretch>
        </p:blipFill>
        <p:spPr/>
      </p:pic>
      <p:sp>
        <p:nvSpPr>
          <p:cNvPr id="4" name="Footer Placeholder 3"/>
          <p:cNvSpPr>
            <a:spLocks noGrp="1"/>
          </p:cNvSpPr>
          <p:nvPr>
            <p:ph type="ftr" sz="quarter" idx="11"/>
          </p:nvPr>
        </p:nvSpPr>
        <p:spPr/>
        <p:txBody>
          <a:bodyPr/>
          <a:lstStyle/>
          <a:p>
            <a:r>
              <a:rPr lang="is-IS" smtClean="0"/>
              <a:t>M&amp;I 4750 2019</a:t>
            </a:r>
            <a:endParaRPr lang="en-US"/>
          </a:p>
        </p:txBody>
      </p:sp>
      <p:sp>
        <p:nvSpPr>
          <p:cNvPr id="6" name="TextBox 5"/>
          <p:cNvSpPr txBox="1"/>
          <p:nvPr/>
        </p:nvSpPr>
        <p:spPr>
          <a:xfrm>
            <a:off x="5284269" y="1553607"/>
            <a:ext cx="1748721" cy="646331"/>
          </a:xfrm>
          <a:prstGeom prst="rect">
            <a:avLst/>
          </a:prstGeom>
          <a:solidFill>
            <a:schemeClr val="bg1"/>
          </a:solidFill>
        </p:spPr>
        <p:txBody>
          <a:bodyPr wrap="none" rtlCol="0">
            <a:spAutoFit/>
          </a:bodyPr>
          <a:lstStyle/>
          <a:p>
            <a:r>
              <a:rPr lang="en-US" sz="1200" b="1" dirty="0" smtClean="0">
                <a:solidFill>
                  <a:srgbClr val="FF0000"/>
                </a:solidFill>
              </a:rPr>
              <a:t>•</a:t>
            </a:r>
            <a:r>
              <a:rPr lang="en-US" sz="1200" b="1" dirty="0" smtClean="0"/>
              <a:t> </a:t>
            </a:r>
            <a:r>
              <a:rPr lang="en-US" sz="1200" b="1" dirty="0" err="1" smtClean="0"/>
              <a:t>Transcriptome</a:t>
            </a:r>
            <a:r>
              <a:rPr lang="en-US" sz="1200" b="1" dirty="0" smtClean="0"/>
              <a:t> </a:t>
            </a:r>
            <a:r>
              <a:rPr lang="en-US" sz="1200" b="1" dirty="0" err="1" smtClean="0"/>
              <a:t>Dir</a:t>
            </a:r>
            <a:r>
              <a:rPr lang="en-US" sz="1200" b="1" dirty="0" smtClean="0"/>
              <a:t>/CLR</a:t>
            </a:r>
          </a:p>
          <a:p>
            <a:r>
              <a:rPr lang="en-US" sz="1200" b="1" dirty="0" smtClean="0">
                <a:solidFill>
                  <a:srgbClr val="1100FF"/>
                </a:solidFill>
              </a:rPr>
              <a:t>•</a:t>
            </a:r>
            <a:r>
              <a:rPr lang="en-US" sz="1200" b="1" dirty="0" smtClean="0"/>
              <a:t> 16S </a:t>
            </a:r>
            <a:r>
              <a:rPr lang="en-US" sz="1200" b="1" dirty="0" err="1" smtClean="0"/>
              <a:t>Dir</a:t>
            </a:r>
            <a:r>
              <a:rPr lang="en-US" sz="1200" b="1" dirty="0" smtClean="0"/>
              <a:t>/CLR</a:t>
            </a:r>
          </a:p>
          <a:p>
            <a:r>
              <a:rPr lang="en-US" sz="1200" b="1" dirty="0" smtClean="0">
                <a:solidFill>
                  <a:srgbClr val="0092D2"/>
                </a:solidFill>
              </a:rPr>
              <a:t>•</a:t>
            </a:r>
            <a:r>
              <a:rPr lang="en-US" sz="1200" b="1" dirty="0" smtClean="0"/>
              <a:t> 16S CLR only</a:t>
            </a:r>
            <a:endParaRPr lang="en-US" sz="1200" b="1" dirty="0"/>
          </a:p>
        </p:txBody>
      </p:sp>
    </p:spTree>
    <p:extLst>
      <p:ext uri="{BB962C8B-B14F-4D97-AF65-F5344CB8AC3E}">
        <p14:creationId xmlns:p14="http://schemas.microsoft.com/office/powerpoint/2010/main" val="203457413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Nobody sees the whole elephant</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3" name="Picture 2"/>
          <p:cNvPicPr>
            <a:picLocks noChangeAspect="1"/>
          </p:cNvPicPr>
          <p:nvPr/>
        </p:nvPicPr>
        <p:blipFill>
          <a:blip r:embed="rId4"/>
          <a:stretch>
            <a:fillRect/>
          </a:stretch>
        </p:blipFill>
        <p:spPr>
          <a:xfrm>
            <a:off x="4337260" y="3213100"/>
            <a:ext cx="4594247" cy="3012998"/>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1375310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TP and FP in subsets of whole dataset</a:t>
            </a:r>
            <a:endParaRPr lang="en-US" dirty="0"/>
          </a:p>
        </p:txBody>
      </p:sp>
      <p:pic>
        <p:nvPicPr>
          <p:cNvPr id="5" name="Content Placeholder 4" descr="tiyani_TPFP.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97" r="-622"/>
          <a:stretch/>
        </p:blipFill>
        <p:spPr>
          <a:xfrm>
            <a:off x="3398542" y="1066434"/>
            <a:ext cx="5242516" cy="5194830"/>
          </a:xfrm>
        </p:spPr>
      </p:pic>
      <p:sp>
        <p:nvSpPr>
          <p:cNvPr id="4" name="Footer Placeholder 3"/>
          <p:cNvSpPr>
            <a:spLocks noGrp="1"/>
          </p:cNvSpPr>
          <p:nvPr>
            <p:ph type="ftr" sz="quarter" idx="11"/>
          </p:nvPr>
        </p:nvSpPr>
        <p:spPr/>
        <p:txBody>
          <a:bodyPr/>
          <a:lstStyle/>
          <a:p>
            <a:r>
              <a:rPr lang="is-IS" smtClean="0"/>
              <a:t>M&amp;I 4750 2019</a:t>
            </a:r>
            <a:endParaRPr lang="en-US"/>
          </a:p>
        </p:txBody>
      </p:sp>
    </p:spTree>
    <p:extLst>
      <p:ext uri="{BB962C8B-B14F-4D97-AF65-F5344CB8AC3E}">
        <p14:creationId xmlns:p14="http://schemas.microsoft.com/office/powerpoint/2010/main" val="31738719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FP effect distribution in whole dataset</a:t>
            </a:r>
            <a:endParaRPr lang="en-US" dirty="0"/>
          </a:p>
        </p:txBody>
      </p:sp>
      <p:pic>
        <p:nvPicPr>
          <p:cNvPr id="5" name="Content Placeholder 4" descr="tiyani_TPFP.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97" r="-622"/>
          <a:stretch/>
        </p:blipFill>
        <p:spPr>
          <a:xfrm>
            <a:off x="3398542" y="1066434"/>
            <a:ext cx="5242516" cy="5194830"/>
          </a:xfrm>
        </p:spPr>
      </p:pic>
      <p:sp>
        <p:nvSpPr>
          <p:cNvPr id="4" name="Footer Placeholder 3"/>
          <p:cNvSpPr>
            <a:spLocks noGrp="1"/>
          </p:cNvSpPr>
          <p:nvPr>
            <p:ph type="ftr" sz="quarter" idx="11"/>
          </p:nvPr>
        </p:nvSpPr>
        <p:spPr/>
        <p:txBody>
          <a:bodyPr/>
          <a:lstStyle/>
          <a:p>
            <a:r>
              <a:rPr lang="is-IS" smtClean="0"/>
              <a:t>M&amp;I 4750 2019</a:t>
            </a:r>
            <a:endParaRPr lang="en-US"/>
          </a:p>
        </p:txBody>
      </p:sp>
      <p:pic>
        <p:nvPicPr>
          <p:cNvPr id="8" name="Picture 7" descr="tiyani_FP_di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29" y="911831"/>
            <a:ext cx="1814840" cy="5444519"/>
          </a:xfrm>
          <a:prstGeom prst="rect">
            <a:avLst/>
          </a:prstGeom>
        </p:spPr>
      </p:pic>
      <p:cxnSp>
        <p:nvCxnSpPr>
          <p:cNvPr id="6" name="Straight Arrow Connector 5"/>
          <p:cNvCxnSpPr/>
          <p:nvPr/>
        </p:nvCxnSpPr>
        <p:spPr>
          <a:xfrm>
            <a:off x="2468887" y="1877886"/>
            <a:ext cx="1625138" cy="1850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468887" y="3228884"/>
            <a:ext cx="1773767" cy="11078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468887" y="4579881"/>
            <a:ext cx="2003465" cy="2431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468887" y="5066240"/>
            <a:ext cx="2638512" cy="864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89283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Graphing </a:t>
            </a:r>
            <a:r>
              <a:rPr lang="en-US" dirty="0" err="1" smtClean="0"/>
              <a:t>d</a:t>
            </a:r>
            <a:r>
              <a:rPr lang="en-US" baseline="-25000" dirty="0" err="1" smtClean="0"/>
              <a:t>NEF</a:t>
            </a:r>
            <a:endParaRPr lang="en-US" dirty="0"/>
          </a:p>
        </p:txBody>
      </p:sp>
      <p:pic>
        <p:nvPicPr>
          <p:cNvPr id="5" name="Content Placeholder 4" descr="aldex_16S_ref.pdf"/>
          <p:cNvPicPr>
            <a:picLocks noGrp="1" noChangeAspect="1"/>
          </p:cNvPicPr>
          <p:nvPr>
            <p:ph idx="1"/>
          </p:nvPr>
        </p:nvPicPr>
        <p:blipFill rotWithShape="1">
          <a:blip r:embed="rId2">
            <a:extLst>
              <a:ext uri="{28A0092B-C50C-407E-A947-70E740481C1C}">
                <a14:useLocalDpi xmlns:a14="http://schemas.microsoft.com/office/drawing/2010/main" val="0"/>
              </a:ext>
            </a:extLst>
          </a:blip>
          <a:srcRect l="-685" t="10014" r="-166"/>
          <a:stretch/>
        </p:blipFill>
        <p:spPr>
          <a:xfrm>
            <a:off x="1939078" y="1236084"/>
            <a:ext cx="5238912" cy="4674615"/>
          </a:xfrm>
        </p:spPr>
      </p:pic>
      <p:sp>
        <p:nvSpPr>
          <p:cNvPr id="4" name="Footer Placeholder 3"/>
          <p:cNvSpPr>
            <a:spLocks noGrp="1"/>
          </p:cNvSpPr>
          <p:nvPr>
            <p:ph type="ftr" sz="quarter" idx="11"/>
          </p:nvPr>
        </p:nvSpPr>
        <p:spPr/>
        <p:txBody>
          <a:bodyPr/>
          <a:lstStyle/>
          <a:p>
            <a:r>
              <a:rPr lang="is-IS" smtClean="0"/>
              <a:t>M&amp;I 4750 2019</a:t>
            </a:r>
            <a:endParaRPr lang="en-US"/>
          </a:p>
        </p:txBody>
      </p:sp>
      <p:sp>
        <p:nvSpPr>
          <p:cNvPr id="6" name="TextBox 5"/>
          <p:cNvSpPr txBox="1"/>
          <p:nvPr/>
        </p:nvSpPr>
        <p:spPr>
          <a:xfrm>
            <a:off x="6207125" y="6037263"/>
            <a:ext cx="155906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et al. 2016 JCGS</a:t>
            </a:r>
            <a:endParaRPr lang="en-US" sz="1200" dirty="0">
              <a:solidFill>
                <a:schemeClr val="tx1">
                  <a:lumMod val="50000"/>
                  <a:lumOff val="50000"/>
                </a:schemeClr>
              </a:solidFill>
            </a:endParaRPr>
          </a:p>
        </p:txBody>
      </p:sp>
      <p:sp>
        <p:nvSpPr>
          <p:cNvPr id="7" name="TextBox 6"/>
          <p:cNvSpPr txBox="1"/>
          <p:nvPr/>
        </p:nvSpPr>
        <p:spPr>
          <a:xfrm>
            <a:off x="4104949" y="1649228"/>
            <a:ext cx="633707" cy="369332"/>
          </a:xfrm>
          <a:prstGeom prst="rect">
            <a:avLst/>
          </a:prstGeom>
          <a:noFill/>
        </p:spPr>
        <p:txBody>
          <a:bodyPr wrap="none" rtlCol="0">
            <a:spAutoFit/>
          </a:bodyPr>
          <a:lstStyle/>
          <a:p>
            <a:r>
              <a:rPr lang="en-US" dirty="0" smtClean="0"/>
              <a:t>E &gt; 1</a:t>
            </a:r>
            <a:endParaRPr lang="en-US" dirty="0"/>
          </a:p>
        </p:txBody>
      </p:sp>
      <p:sp>
        <p:nvSpPr>
          <p:cNvPr id="8" name="TextBox 7"/>
          <p:cNvSpPr txBox="1"/>
          <p:nvPr/>
        </p:nvSpPr>
        <p:spPr>
          <a:xfrm>
            <a:off x="2715158" y="1432296"/>
            <a:ext cx="633707" cy="369332"/>
          </a:xfrm>
          <a:prstGeom prst="rect">
            <a:avLst/>
          </a:prstGeom>
          <a:noFill/>
        </p:spPr>
        <p:txBody>
          <a:bodyPr wrap="none" rtlCol="0">
            <a:spAutoFit/>
          </a:bodyPr>
          <a:lstStyle/>
          <a:p>
            <a:r>
              <a:rPr lang="en-US" dirty="0" smtClean="0"/>
              <a:t>E &gt; 2</a:t>
            </a:r>
            <a:endParaRPr lang="en-US" dirty="0"/>
          </a:p>
        </p:txBody>
      </p:sp>
      <p:sp>
        <p:nvSpPr>
          <p:cNvPr id="9" name="TextBox 8"/>
          <p:cNvSpPr txBox="1"/>
          <p:nvPr/>
        </p:nvSpPr>
        <p:spPr>
          <a:xfrm>
            <a:off x="6207125" y="1986294"/>
            <a:ext cx="633707" cy="369332"/>
          </a:xfrm>
          <a:prstGeom prst="rect">
            <a:avLst/>
          </a:prstGeom>
          <a:noFill/>
        </p:spPr>
        <p:txBody>
          <a:bodyPr wrap="none" rtlCol="0">
            <a:spAutoFit/>
          </a:bodyPr>
          <a:lstStyle/>
          <a:p>
            <a:r>
              <a:rPr lang="en-US" dirty="0" smtClean="0"/>
              <a:t>E &lt; 1</a:t>
            </a:r>
            <a:endParaRPr lang="en-US" dirty="0"/>
          </a:p>
        </p:txBody>
      </p:sp>
      <p:sp>
        <p:nvSpPr>
          <p:cNvPr id="10" name="TextBox 9"/>
          <p:cNvSpPr txBox="1"/>
          <p:nvPr/>
        </p:nvSpPr>
        <p:spPr>
          <a:xfrm>
            <a:off x="6136455" y="3966307"/>
            <a:ext cx="704377" cy="369332"/>
          </a:xfrm>
          <a:prstGeom prst="rect">
            <a:avLst/>
          </a:prstGeom>
          <a:noFill/>
        </p:spPr>
        <p:txBody>
          <a:bodyPr wrap="none" rtlCol="0">
            <a:spAutoFit/>
          </a:bodyPr>
          <a:lstStyle/>
          <a:p>
            <a:r>
              <a:rPr lang="en-US" dirty="0" smtClean="0"/>
              <a:t>E &gt; -1</a:t>
            </a:r>
            <a:endParaRPr lang="en-US" dirty="0"/>
          </a:p>
        </p:txBody>
      </p:sp>
      <p:sp>
        <p:nvSpPr>
          <p:cNvPr id="11" name="TextBox 10"/>
          <p:cNvSpPr txBox="1"/>
          <p:nvPr/>
        </p:nvSpPr>
        <p:spPr>
          <a:xfrm>
            <a:off x="5396120" y="4545962"/>
            <a:ext cx="704377" cy="369332"/>
          </a:xfrm>
          <a:prstGeom prst="rect">
            <a:avLst/>
          </a:prstGeom>
          <a:noFill/>
        </p:spPr>
        <p:txBody>
          <a:bodyPr wrap="none" rtlCol="0">
            <a:spAutoFit/>
          </a:bodyPr>
          <a:lstStyle/>
          <a:p>
            <a:r>
              <a:rPr lang="en-US" dirty="0" smtClean="0"/>
              <a:t>E </a:t>
            </a:r>
            <a:r>
              <a:rPr lang="en-US" dirty="0"/>
              <a:t>&lt;</a:t>
            </a:r>
            <a:r>
              <a:rPr lang="en-US" dirty="0" smtClean="0"/>
              <a:t> -1</a:t>
            </a:r>
            <a:endParaRPr lang="en-US" dirty="0"/>
          </a:p>
        </p:txBody>
      </p:sp>
      <p:sp>
        <p:nvSpPr>
          <p:cNvPr id="12" name="TextBox 11"/>
          <p:cNvSpPr txBox="1"/>
          <p:nvPr/>
        </p:nvSpPr>
        <p:spPr>
          <a:xfrm>
            <a:off x="2867558" y="4730628"/>
            <a:ext cx="704377" cy="369332"/>
          </a:xfrm>
          <a:prstGeom prst="rect">
            <a:avLst/>
          </a:prstGeom>
          <a:noFill/>
        </p:spPr>
        <p:txBody>
          <a:bodyPr wrap="none" rtlCol="0">
            <a:spAutoFit/>
          </a:bodyPr>
          <a:lstStyle/>
          <a:p>
            <a:r>
              <a:rPr lang="en-US" dirty="0" smtClean="0"/>
              <a:t>E </a:t>
            </a:r>
            <a:r>
              <a:rPr lang="en-US" dirty="0"/>
              <a:t>&lt;</a:t>
            </a:r>
            <a:r>
              <a:rPr lang="en-US" dirty="0" smtClean="0"/>
              <a:t> -2</a:t>
            </a:r>
            <a:endParaRPr lang="en-US" dirty="0"/>
          </a:p>
        </p:txBody>
      </p:sp>
    </p:spTree>
    <p:extLst>
      <p:ext uri="{BB962C8B-B14F-4D97-AF65-F5344CB8AC3E}">
        <p14:creationId xmlns:p14="http://schemas.microsoft.com/office/powerpoint/2010/main" val="1148255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2</a:t>
            </a:r>
            <a:endParaRPr lang="en-US" dirty="0"/>
          </a:p>
        </p:txBody>
      </p:sp>
      <p:sp>
        <p:nvSpPr>
          <p:cNvPr id="3" name="Content Placeholder 2"/>
          <p:cNvSpPr>
            <a:spLocks noGrp="1"/>
          </p:cNvSpPr>
          <p:nvPr>
            <p:ph idx="1"/>
          </p:nvPr>
        </p:nvSpPr>
        <p:spPr>
          <a:xfrm>
            <a:off x="457200" y="931334"/>
            <a:ext cx="3885881" cy="5194830"/>
          </a:xfrm>
        </p:spPr>
        <p:txBody>
          <a:bodyPr>
            <a:normAutofit fontScale="55000" lnSpcReduction="20000"/>
          </a:bodyPr>
          <a:lstStyle/>
          <a:p>
            <a:r>
              <a:rPr lang="en-US" dirty="0" smtClean="0"/>
              <a:t>Standardized effect sizes give what biologists desire: reproducible differences</a:t>
            </a:r>
          </a:p>
          <a:p>
            <a:r>
              <a:rPr lang="en-US" dirty="0" err="1" smtClean="0"/>
              <a:t>d</a:t>
            </a:r>
            <a:r>
              <a:rPr lang="en-US" baseline="-25000" dirty="0" err="1" smtClean="0"/>
              <a:t>NEF</a:t>
            </a:r>
            <a:endParaRPr lang="en-US" baseline="-25000" dirty="0"/>
          </a:p>
          <a:p>
            <a:pPr lvl="1"/>
            <a:r>
              <a:rPr lang="en-US" dirty="0" smtClean="0"/>
              <a:t>Robust</a:t>
            </a:r>
            <a:endParaRPr lang="en-US" dirty="0"/>
          </a:p>
          <a:p>
            <a:pPr lvl="1"/>
            <a:r>
              <a:rPr lang="en-US" dirty="0" smtClean="0"/>
              <a:t>Sensitive </a:t>
            </a:r>
            <a:endParaRPr lang="en-US" dirty="0"/>
          </a:p>
          <a:p>
            <a:pPr lvl="1"/>
            <a:r>
              <a:rPr lang="en-US" dirty="0" smtClean="0"/>
              <a:t>Reproducible </a:t>
            </a:r>
            <a:endParaRPr lang="en-US" dirty="0"/>
          </a:p>
          <a:p>
            <a:pPr lvl="1"/>
            <a:r>
              <a:rPr lang="en-US" dirty="0" smtClean="0"/>
              <a:t>FP not a problem at sensible sample sizes</a:t>
            </a:r>
          </a:p>
          <a:p>
            <a:pPr lvl="1"/>
            <a:endParaRPr lang="en-US" dirty="0" smtClean="0"/>
          </a:p>
          <a:p>
            <a:pPr marL="457200" lvl="1" indent="0">
              <a:buNone/>
            </a:pPr>
            <a:endParaRPr lang="en-US" dirty="0" smtClean="0"/>
          </a:p>
          <a:p>
            <a:r>
              <a:rPr lang="en-US" dirty="0" smtClean="0"/>
              <a:t>Useful in a variety of dataset types</a:t>
            </a:r>
          </a:p>
          <a:p>
            <a:pPr lvl="1"/>
            <a:r>
              <a:rPr lang="en-US" b="1" dirty="0" err="1" smtClean="0"/>
              <a:t>Metatranscriptome</a:t>
            </a:r>
            <a:r>
              <a:rPr lang="en-US" dirty="0" smtClean="0"/>
              <a:t> </a:t>
            </a:r>
            <a:r>
              <a:rPr lang="en-US" dirty="0" err="1" smtClean="0"/>
              <a:t>eg</a:t>
            </a:r>
            <a:r>
              <a:rPr lang="en-US" dirty="0" smtClean="0"/>
              <a:t>. </a:t>
            </a:r>
            <a:r>
              <a:rPr lang="en-US" dirty="0" err="1" smtClean="0"/>
              <a:t>Macklaim</a:t>
            </a:r>
            <a:r>
              <a:rPr lang="en-US" dirty="0" smtClean="0"/>
              <a:t> et al </a:t>
            </a:r>
            <a:r>
              <a:rPr lang="en-US" dirty="0" err="1" smtClean="0"/>
              <a:t>Microbiome</a:t>
            </a:r>
            <a:r>
              <a:rPr lang="en-US" dirty="0" smtClean="0"/>
              <a:t> 2014</a:t>
            </a:r>
          </a:p>
          <a:p>
            <a:pPr lvl="1"/>
            <a:r>
              <a:rPr lang="en-US" b="1" dirty="0" err="1" smtClean="0"/>
              <a:t>Transcriptome</a:t>
            </a:r>
            <a:r>
              <a:rPr lang="en-US" dirty="0" smtClean="0"/>
              <a:t> </a:t>
            </a:r>
            <a:r>
              <a:rPr lang="en-US" dirty="0" err="1" smtClean="0"/>
              <a:t>eg</a:t>
            </a:r>
            <a:r>
              <a:rPr lang="en-US" dirty="0" smtClean="0"/>
              <a:t>. </a:t>
            </a:r>
            <a:r>
              <a:rPr lang="en-US" dirty="0" err="1" smtClean="0"/>
              <a:t>Goneau</a:t>
            </a:r>
            <a:r>
              <a:rPr lang="en-US" dirty="0" smtClean="0"/>
              <a:t> </a:t>
            </a:r>
            <a:r>
              <a:rPr lang="en-US" dirty="0" err="1" smtClean="0"/>
              <a:t>MBio</a:t>
            </a:r>
            <a:r>
              <a:rPr lang="en-US" dirty="0" smtClean="0"/>
              <a:t> 2015</a:t>
            </a:r>
          </a:p>
          <a:p>
            <a:pPr lvl="1"/>
            <a:r>
              <a:rPr lang="en-US" b="1" dirty="0" smtClean="0"/>
              <a:t>In vitro selection (SELEX) </a:t>
            </a:r>
            <a:r>
              <a:rPr lang="en-US" dirty="0" err="1" smtClean="0"/>
              <a:t>eg</a:t>
            </a:r>
            <a:r>
              <a:rPr lang="en-US" dirty="0" smtClean="0"/>
              <a:t>. </a:t>
            </a:r>
            <a:r>
              <a:rPr lang="en-US" dirty="0" err="1" smtClean="0"/>
              <a:t>McMurrough</a:t>
            </a:r>
            <a:r>
              <a:rPr lang="en-US" dirty="0" smtClean="0"/>
              <a:t> PNAS 2014</a:t>
            </a:r>
          </a:p>
          <a:p>
            <a:pPr lvl="1"/>
            <a:r>
              <a:rPr lang="en-US" b="1" dirty="0" err="1" smtClean="0"/>
              <a:t>Metagenomics</a:t>
            </a:r>
            <a:r>
              <a:rPr lang="en-US" dirty="0" smtClean="0"/>
              <a:t> </a:t>
            </a:r>
            <a:r>
              <a:rPr lang="en-US" dirty="0" err="1" smtClean="0"/>
              <a:t>eg</a:t>
            </a:r>
            <a:r>
              <a:rPr lang="en-US" dirty="0" smtClean="0"/>
              <a:t>. Almeida Nature 2019</a:t>
            </a:r>
          </a:p>
          <a:p>
            <a:pPr marL="0" indent="0">
              <a:buNone/>
            </a:pP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pic>
        <p:nvPicPr>
          <p:cNvPr id="6" name="Content Placeholder 8" descr="effectVweBH.pdf"/>
          <p:cNvPicPr>
            <a:picLocks noChangeAspect="1"/>
          </p:cNvPicPr>
          <p:nvPr/>
        </p:nvPicPr>
        <p:blipFill rotWithShape="1">
          <a:blip r:embed="rId3">
            <a:extLst>
              <a:ext uri="{28A0092B-C50C-407E-A947-70E740481C1C}">
                <a14:useLocalDpi xmlns:a14="http://schemas.microsoft.com/office/drawing/2010/main" val="0"/>
              </a:ext>
            </a:extLst>
          </a:blip>
          <a:srcRect l="6519" r="4638"/>
          <a:stretch/>
        </p:blipFill>
        <p:spPr>
          <a:xfrm>
            <a:off x="4343081" y="931334"/>
            <a:ext cx="4615232" cy="5194830"/>
          </a:xfrm>
          <a:prstGeom prst="rect">
            <a:avLst/>
          </a:prstGeom>
        </p:spPr>
      </p:pic>
      <p:sp>
        <p:nvSpPr>
          <p:cNvPr id="7" name="Rectangle 6"/>
          <p:cNvSpPr/>
          <p:nvPr/>
        </p:nvSpPr>
        <p:spPr>
          <a:xfrm>
            <a:off x="4705949" y="1814436"/>
            <a:ext cx="1939078" cy="3424747"/>
          </a:xfrm>
          <a:prstGeom prst="rect">
            <a:avLst/>
          </a:prstGeom>
          <a:solidFill>
            <a:srgbClr val="10253F">
              <a:alpha val="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717261" y="1814436"/>
            <a:ext cx="1138996" cy="3424747"/>
          </a:xfrm>
          <a:prstGeom prst="rect">
            <a:avLst/>
          </a:prstGeom>
          <a:solidFill>
            <a:srgbClr val="10253F">
              <a:alpha val="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645027" y="1814436"/>
            <a:ext cx="1072234" cy="3424747"/>
          </a:xfrm>
          <a:prstGeom prst="rect">
            <a:avLst/>
          </a:prstGeom>
          <a:solidFill>
            <a:srgbClr val="FF0000">
              <a:alpha val="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585952" y="1411084"/>
            <a:ext cx="867695" cy="369332"/>
          </a:xfrm>
          <a:prstGeom prst="rect">
            <a:avLst/>
          </a:prstGeom>
          <a:solidFill>
            <a:schemeClr val="bg1"/>
          </a:solidFill>
        </p:spPr>
        <p:txBody>
          <a:bodyPr wrap="none" rtlCol="0">
            <a:spAutoFit/>
          </a:bodyPr>
          <a:lstStyle/>
          <a:p>
            <a:r>
              <a:rPr lang="en-US" dirty="0" smtClean="0"/>
              <a:t>neither</a:t>
            </a:r>
            <a:endParaRPr lang="en-US" dirty="0"/>
          </a:p>
        </p:txBody>
      </p:sp>
      <p:sp>
        <p:nvSpPr>
          <p:cNvPr id="11" name="TextBox 10"/>
          <p:cNvSpPr txBox="1"/>
          <p:nvPr/>
        </p:nvSpPr>
        <p:spPr>
          <a:xfrm>
            <a:off x="4725921" y="3094413"/>
            <a:ext cx="860031" cy="923330"/>
          </a:xfrm>
          <a:prstGeom prst="rect">
            <a:avLst/>
          </a:prstGeom>
          <a:solidFill>
            <a:schemeClr val="tx2">
              <a:lumMod val="40000"/>
              <a:lumOff val="60000"/>
            </a:schemeClr>
          </a:solidFill>
        </p:spPr>
        <p:txBody>
          <a:bodyPr wrap="none" rtlCol="0">
            <a:spAutoFit/>
          </a:bodyPr>
          <a:lstStyle/>
          <a:p>
            <a:pPr algn="ctr"/>
            <a:r>
              <a:rPr lang="en-US" dirty="0" smtClean="0"/>
              <a:t>Effect</a:t>
            </a:r>
          </a:p>
          <a:p>
            <a:pPr algn="ctr"/>
            <a:r>
              <a:rPr lang="en-US" dirty="0" smtClean="0"/>
              <a:t>Size &amp;</a:t>
            </a:r>
          </a:p>
          <a:p>
            <a:pPr algn="ctr"/>
            <a:r>
              <a:rPr lang="en-US" dirty="0" smtClean="0"/>
              <a:t>P value</a:t>
            </a:r>
          </a:p>
        </p:txBody>
      </p:sp>
      <p:sp>
        <p:nvSpPr>
          <p:cNvPr id="12" name="TextBox 11"/>
          <p:cNvSpPr txBox="1"/>
          <p:nvPr/>
        </p:nvSpPr>
        <p:spPr>
          <a:xfrm>
            <a:off x="6645027" y="3791143"/>
            <a:ext cx="1072234" cy="1200329"/>
          </a:xfrm>
          <a:prstGeom prst="rect">
            <a:avLst/>
          </a:prstGeom>
          <a:solidFill>
            <a:schemeClr val="accent2">
              <a:lumMod val="40000"/>
              <a:lumOff val="60000"/>
            </a:schemeClr>
          </a:solidFill>
        </p:spPr>
        <p:txBody>
          <a:bodyPr wrap="square" rtlCol="0">
            <a:spAutoFit/>
          </a:bodyPr>
          <a:lstStyle/>
          <a:p>
            <a:pPr algn="ctr"/>
            <a:endParaRPr lang="en-US" dirty="0" smtClean="0"/>
          </a:p>
          <a:p>
            <a:pPr algn="ctr"/>
            <a:r>
              <a:rPr lang="en-US" dirty="0" smtClean="0"/>
              <a:t>P value</a:t>
            </a:r>
          </a:p>
          <a:p>
            <a:pPr algn="ctr"/>
            <a:r>
              <a:rPr lang="en-US" dirty="0" smtClean="0"/>
              <a:t>Only</a:t>
            </a:r>
          </a:p>
          <a:p>
            <a:pPr algn="ctr"/>
            <a:endParaRPr lang="en-US" dirty="0" smtClean="0"/>
          </a:p>
        </p:txBody>
      </p:sp>
    </p:spTree>
    <p:extLst>
      <p:ext uri="{BB962C8B-B14F-4D97-AF65-F5344CB8AC3E}">
        <p14:creationId xmlns:p14="http://schemas.microsoft.com/office/powerpoint/2010/main" val="156010273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3236" y="5273852"/>
            <a:ext cx="2016125" cy="116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968375"/>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Andrew</a:t>
            </a:r>
          </a:p>
          <a:p>
            <a:pPr eaLnBrk="1" hangingPunct="1"/>
            <a:r>
              <a:rPr lang="en-US" sz="1800" dirty="0" err="1"/>
              <a:t>Fernandes</a:t>
            </a:r>
            <a:endParaRPr lang="en-US" sz="1800" dirty="0"/>
          </a:p>
          <a:p>
            <a:pPr eaLnBrk="1" hangingPunct="1"/>
            <a:endParaRPr lang="en-US" sz="1800" dirty="0"/>
          </a:p>
          <a:p>
            <a:pPr eaLnBrk="1" hangingPunct="1"/>
            <a:endParaRPr lang="en-US" sz="1800" dirty="0"/>
          </a:p>
          <a:p>
            <a:pPr eaLnBrk="1" hangingPunct="1"/>
            <a:r>
              <a:rPr lang="en-US" sz="1800" dirty="0"/>
              <a:t>Jean</a:t>
            </a:r>
          </a:p>
          <a:p>
            <a:pPr eaLnBrk="1" hangingPunct="1"/>
            <a:r>
              <a:rPr lang="en-US" sz="1800" dirty="0" err="1"/>
              <a:t>Macklaim</a:t>
            </a:r>
            <a:endParaRPr lang="en-US" sz="1800" dirty="0"/>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Thom Quinn</a:t>
            </a:r>
          </a:p>
          <a:p>
            <a:pPr eaLnBrk="1" hangingPunct="1"/>
            <a:r>
              <a:rPr lang="en-US" sz="1800" dirty="0" smtClean="0"/>
              <a:t>     </a:t>
            </a:r>
            <a:r>
              <a:rPr lang="en-US" sz="1800" dirty="0" err="1" smtClean="0"/>
              <a:t>propr</a:t>
            </a:r>
            <a:r>
              <a:rPr lang="en-US" sz="1800" dirty="0" smtClean="0"/>
              <a:t> </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is-IS" smtClean="0"/>
              <a:t>M&amp;I 4750 2019</a:t>
            </a:r>
            <a:endParaRPr lang="en-US"/>
          </a:p>
        </p:txBody>
      </p:sp>
      <p:sp>
        <p:nvSpPr>
          <p:cNvPr id="4" name="TextBox 3"/>
          <p:cNvSpPr txBox="1"/>
          <p:nvPr/>
        </p:nvSpPr>
        <p:spPr>
          <a:xfrm>
            <a:off x="2636300" y="4558168"/>
            <a:ext cx="1525140" cy="923330"/>
          </a:xfrm>
          <a:prstGeom prst="rect">
            <a:avLst/>
          </a:prstGeom>
          <a:noFill/>
        </p:spPr>
        <p:txBody>
          <a:bodyPr wrap="none" rtlCol="0">
            <a:spAutoFit/>
          </a:bodyPr>
          <a:lstStyle/>
          <a:p>
            <a:pPr algn="ctr"/>
            <a:r>
              <a:rPr lang="en-US" dirty="0" smtClean="0"/>
              <a:t>Coming soon:</a:t>
            </a:r>
          </a:p>
          <a:p>
            <a:pPr algn="ctr"/>
            <a:r>
              <a:rPr lang="en-US" dirty="0" smtClean="0"/>
              <a:t>Rob Finn et al.</a:t>
            </a:r>
          </a:p>
          <a:p>
            <a:pPr algn="ctr"/>
            <a:r>
              <a:rPr lang="en-US" dirty="0" err="1" smtClean="0"/>
              <a:t>Mgnify@EBI</a:t>
            </a:r>
            <a:endParaRPr lang="en-US" dirty="0"/>
          </a:p>
        </p:txBody>
      </p:sp>
      <p:pic>
        <p:nvPicPr>
          <p:cNvPr id="19" name="Picture 18"/>
          <p:cNvPicPr>
            <a:picLocks noChangeAspect="1"/>
          </p:cNvPicPr>
          <p:nvPr/>
        </p:nvPicPr>
        <p:blipFill>
          <a:blip r:embed="rId11"/>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Researcher degrees of freedom</a:t>
            </a:r>
            <a:endParaRPr lang="en-US" dirty="0"/>
          </a:p>
        </p:txBody>
      </p:sp>
      <p:pic>
        <p:nvPicPr>
          <p:cNvPr id="6" name="Content Placeholder 5"/>
          <p:cNvPicPr>
            <a:picLocks noGrp="1" noChangeAspect="1"/>
          </p:cNvPicPr>
          <p:nvPr>
            <p:ph idx="1"/>
          </p:nvPr>
        </p:nvPicPr>
        <p:blipFill>
          <a:blip r:embed="rId2"/>
          <a:srcRect t="-10254" b="-10254"/>
          <a:stretch>
            <a:fillRect/>
          </a:stretch>
        </p:blipFill>
        <p:spPr/>
      </p:pic>
      <p:sp>
        <p:nvSpPr>
          <p:cNvPr id="5" name="Footer Placeholder 4"/>
          <p:cNvSpPr>
            <a:spLocks noGrp="1"/>
          </p:cNvSpPr>
          <p:nvPr>
            <p:ph type="ftr" sz="quarter" idx="11"/>
          </p:nvPr>
        </p:nvSpPr>
        <p:spPr/>
        <p:txBody>
          <a:bodyPr/>
          <a:lstStyle/>
          <a:p>
            <a:r>
              <a:rPr lang="is-IS" smtClean="0"/>
              <a:t>M&amp;I 4750 2019</a:t>
            </a:r>
            <a:endParaRPr lang="en-US"/>
          </a:p>
        </p:txBody>
      </p:sp>
      <p:pic>
        <p:nvPicPr>
          <p:cNvPr id="7" name="Picture 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0930263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509999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Random data as 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smtClean="0"/>
              <a:t>M&amp;I 4750 2019</a:t>
            </a:r>
            <a:endParaRPr lang="en-US"/>
          </a:p>
        </p:txBody>
      </p:sp>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538516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Same random data as proportions/probabilities</a:t>
            </a:r>
            <a:endParaRPr lang="en-US" dirty="0">
              <a:latin typeface="Calibri" charset="0"/>
            </a:endParaRPr>
          </a:p>
        </p:txBody>
      </p:sp>
      <p:sp>
        <p:nvSpPr>
          <p:cNvPr id="20483" name="TextBox 8"/>
          <p:cNvSpPr txBox="1">
            <a:spLocks noChangeArrowheads="1"/>
          </p:cNvSpPr>
          <p:nvPr/>
        </p:nvSpPr>
        <p:spPr bwMode="auto">
          <a:xfrm>
            <a:off x="5214470" y="3667125"/>
            <a:ext cx="361837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Sequencing</a:t>
            </a:r>
          </a:p>
          <a:p>
            <a:pPr lvl="1" eaLnBrk="1" hangingPunct="1">
              <a:buFont typeface="Wingdings" charset="0"/>
              <a:buChar char="Ø"/>
            </a:pPr>
            <a:r>
              <a:rPr lang="en-US" sz="1600" dirty="0"/>
              <a:t>percentage, relative </a:t>
            </a:r>
            <a:r>
              <a:rPr lang="en-US" sz="1600" dirty="0" smtClean="0"/>
              <a:t>abundance, probability, proportion</a:t>
            </a:r>
            <a:endParaRPr lang="en-US" sz="1600" dirty="0"/>
          </a:p>
          <a:p>
            <a:pPr lvl="1" eaLnBrk="1" hangingPunct="1">
              <a:buFont typeface="Wingdings" charset="0"/>
              <a:buChar char="Ø"/>
            </a:pPr>
            <a:r>
              <a:rPr lang="en-US" sz="1600" dirty="0" smtClean="0"/>
              <a:t>Count </a:t>
            </a:r>
            <a:r>
              <a:rPr lang="en-US" sz="1600" dirty="0"/>
              <a:t>normalization</a:t>
            </a:r>
          </a:p>
          <a:p>
            <a:pPr lvl="1" eaLnBrk="1" hangingPunct="1">
              <a:buFont typeface="Wingdings" charset="0"/>
              <a:buChar char="Ø"/>
            </a:pPr>
            <a:r>
              <a:rPr lang="en-US" sz="1600" dirty="0" smtClean="0"/>
              <a:t>Rarefaction</a:t>
            </a:r>
            <a:endParaRPr lang="en-US" sz="1600" dirty="0"/>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
        <p:nvSpPr>
          <p:cNvPr id="2" name="Footer Placeholder 1"/>
          <p:cNvSpPr>
            <a:spLocks noGrp="1"/>
          </p:cNvSpPr>
          <p:nvPr>
            <p:ph type="ftr" sz="quarter" idx="11"/>
          </p:nvPr>
        </p:nvSpPr>
        <p:spPr/>
        <p:txBody>
          <a:bodyPr/>
          <a:lstStyle/>
          <a:p>
            <a:r>
              <a:rPr lang="is-IS" smtClean="0"/>
              <a:t>M&amp;I 4750 2019</a:t>
            </a:r>
            <a:endParaRPr lang="en-US"/>
          </a:p>
        </p:txBody>
      </p:sp>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4595363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925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smtClean="0">
                <a:solidFill>
                  <a:schemeClr val="bg1">
                    <a:lumMod val="65000"/>
                  </a:schemeClr>
                </a:solidFill>
              </a:rPr>
              <a:t>Sequencing, negative </a:t>
            </a:r>
            <a:r>
              <a:rPr lang="en-US" dirty="0">
                <a:solidFill>
                  <a:schemeClr val="bg1">
                    <a:lumMod val="65000"/>
                  </a:schemeClr>
                </a:solidFill>
              </a:rPr>
              <a:t>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is-IS" smtClean="0"/>
              <a:t>M&amp;I 4750 2019</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pic>
        <p:nvPicPr>
          <p:cNvPr id="10" name="Picture 9"/>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1429473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err="1" smtClean="0">
                <a:latin typeface="Calibri" charset="0"/>
              </a:rPr>
              <a:t>CoDa</a:t>
            </a:r>
            <a:r>
              <a:rPr lang="en-US" dirty="0" smtClean="0">
                <a:latin typeface="Calibri" charset="0"/>
              </a:rPr>
              <a:t> properties and *</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b="1" dirty="0" smtClean="0"/>
              <a:t>*</a:t>
            </a:r>
            <a:r>
              <a:rPr lang="en-US" sz="2000" b="1" dirty="0" err="1" smtClean="0"/>
              <a:t>lr</a:t>
            </a:r>
            <a:r>
              <a:rPr lang="en-US" sz="2000" b="1" dirty="0" smtClean="0"/>
              <a:t>(x) = [ log(x</a:t>
            </a:r>
            <a:r>
              <a:rPr lang="en-US" sz="2000" b="1" baseline="-25000" dirty="0" smtClean="0"/>
              <a:t>1</a:t>
            </a:r>
            <a:r>
              <a:rPr lang="en-US" sz="2000" b="1" dirty="0" smtClean="0"/>
              <a:t>/</a:t>
            </a:r>
            <a:r>
              <a:rPr lang="en-US" sz="2000" b="1" dirty="0" err="1" smtClean="0"/>
              <a:t>g</a:t>
            </a:r>
            <a:r>
              <a:rPr lang="en-US" sz="2000" b="1" baseline="-25000" dirty="0" err="1" smtClean="0"/>
              <a:t>X</a:t>
            </a:r>
            <a:r>
              <a:rPr lang="en-US" sz="2000" b="1" dirty="0" smtClean="0"/>
              <a:t>), log(x</a:t>
            </a:r>
            <a:r>
              <a:rPr lang="en-US" sz="2000" b="1" baseline="-25000" dirty="0" smtClean="0"/>
              <a:t>2</a:t>
            </a:r>
            <a:r>
              <a:rPr lang="en-US" sz="2000" b="1" dirty="0" smtClean="0"/>
              <a:t>/</a:t>
            </a:r>
            <a:r>
              <a:rPr lang="en-US" sz="2000" b="1" dirty="0" err="1" smtClean="0"/>
              <a:t>g</a:t>
            </a:r>
            <a:r>
              <a:rPr lang="en-US" sz="2000" b="1" baseline="-25000" dirty="0" err="1" smtClean="0"/>
              <a:t>X</a:t>
            </a:r>
            <a:r>
              <a:rPr lang="en-US" sz="2000" b="1" dirty="0" smtClean="0"/>
              <a:t>), </a:t>
            </a:r>
            <a:r>
              <a:rPr lang="is-IS" sz="2000" b="1" dirty="0" smtClean="0"/>
              <a:t>… log(x</a:t>
            </a:r>
            <a:r>
              <a:rPr lang="is-IS" sz="2000" b="1" baseline="-25000" dirty="0" smtClean="0"/>
              <a:t>D</a:t>
            </a:r>
            <a:r>
              <a:rPr lang="is-IS" sz="2000" b="1" dirty="0" smtClean="0"/>
              <a:t>/g</a:t>
            </a:r>
            <a:r>
              <a:rPr lang="is-IS" sz="2000" b="1" baseline="-25000" dirty="0" smtClean="0"/>
              <a:t>X</a:t>
            </a:r>
            <a:r>
              <a:rPr lang="is-IS" sz="2000" b="1" dirty="0" smtClean="0"/>
              <a:t>) ]</a:t>
            </a:r>
          </a:p>
          <a:p>
            <a:pPr algn="ctr" fontAlgn="auto">
              <a:spcBef>
                <a:spcPts val="0"/>
              </a:spcBef>
              <a:spcAft>
                <a:spcPts val="0"/>
              </a:spcAft>
              <a:defRPr/>
            </a:pPr>
            <a:endParaRPr lang="is-IS" sz="2000" b="1" dirty="0" smtClean="0"/>
          </a:p>
          <a:p>
            <a:pPr algn="ctr">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endParaRPr lang="is-IS" sz="2000" dirty="0"/>
          </a:p>
          <a:p>
            <a:pPr algn="ctr" fontAlgn="auto">
              <a:spcBef>
                <a:spcPts val="0"/>
              </a:spcBef>
              <a:spcAft>
                <a:spcPts val="0"/>
              </a:spcAft>
              <a:defRPr/>
            </a:pPr>
            <a:endParaRPr lang="is-IS" sz="2000" b="1" dirty="0" smtClean="0"/>
          </a:p>
        </p:txBody>
      </p:sp>
      <p:sp>
        <p:nvSpPr>
          <p:cNvPr id="2" name="Footer Placeholder 1"/>
          <p:cNvSpPr>
            <a:spLocks noGrp="1"/>
          </p:cNvSpPr>
          <p:nvPr>
            <p:ph type="ftr" sz="quarter" idx="11"/>
          </p:nvPr>
        </p:nvSpPr>
        <p:spPr/>
        <p:txBody>
          <a:bodyPr/>
          <a:lstStyle/>
          <a:p>
            <a:r>
              <a:rPr lang="is-IS" smtClean="0"/>
              <a:t>M&amp;I 4750 2019</a:t>
            </a:r>
            <a:endParaRPr lang="en-US"/>
          </a:p>
        </p:txBody>
      </p:sp>
      <p:sp>
        <p:nvSpPr>
          <p:cNvPr id="19" name="TextBox 18"/>
          <p:cNvSpPr txBox="1"/>
          <p:nvPr/>
        </p:nvSpPr>
        <p:spPr>
          <a:xfrm>
            <a:off x="6807602" y="3916005"/>
            <a:ext cx="1954381" cy="954107"/>
          </a:xfrm>
          <a:prstGeom prst="rect">
            <a:avLst/>
          </a:prstGeom>
          <a:noFill/>
        </p:spPr>
        <p:txBody>
          <a:bodyPr wrap="none" rtlCol="0">
            <a:spAutoFit/>
          </a:bodyPr>
          <a:lstStyle/>
          <a:p>
            <a:pPr marL="285750" indent="-285750">
              <a:buFont typeface="Arial"/>
              <a:buChar char="•"/>
            </a:pPr>
            <a:r>
              <a:rPr lang="en-US" sz="1400" dirty="0" smtClean="0">
                <a:solidFill>
                  <a:schemeClr val="bg1">
                    <a:lumMod val="50000"/>
                  </a:schemeClr>
                </a:solidFill>
              </a:rPr>
              <a:t>Probabilities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chemeClr val="bg1">
                    <a:lumMod val="50000"/>
                  </a:schemeClr>
                </a:solidFill>
              </a:rPr>
              <a:t>Relative values</a:t>
            </a:r>
          </a:p>
          <a:p>
            <a:pPr marL="285750" indent="-285750">
              <a:buFont typeface="Arial"/>
              <a:buChar char="•"/>
            </a:pPr>
            <a:r>
              <a:rPr lang="en-US" sz="1400" dirty="0" smtClean="0">
                <a:solidFill>
                  <a:schemeClr val="bg1">
                    <a:lumMod val="50000"/>
                  </a:schemeClr>
                </a:solidFill>
              </a:rPr>
              <a:t>Multivariate Poisson</a:t>
            </a:r>
          </a:p>
        </p:txBody>
      </p:sp>
      <p:pic>
        <p:nvPicPr>
          <p:cNvPr id="20" name="Picture 19"/>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0078881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23584</TotalTime>
  <Words>1863</Words>
  <Application>Microsoft Macintosh PowerPoint</Application>
  <PresentationFormat>On-screen Show (4:3)</PresentationFormat>
  <Paragraphs>330</Paragraphs>
  <Slides>34</Slides>
  <Notes>10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Statistical challenges when examining high-throughput sequencing data</vt:lpstr>
      <vt:lpstr>The triangle of trust</vt:lpstr>
      <vt:lpstr>Nobody sees the whole elephant</vt:lpstr>
      <vt:lpstr>Researcher degrees of freedom</vt:lpstr>
      <vt:lpstr>The sequencing meat grinder</vt:lpstr>
      <vt:lpstr>Random data as counts</vt:lpstr>
      <vt:lpstr>Same random data as proportions/probabilities</vt:lpstr>
      <vt:lpstr>We have CoDa</vt:lpstr>
      <vt:lpstr>CoDa properties and *lr</vt:lpstr>
      <vt:lpstr>Normalization</vt:lpstr>
      <vt:lpstr>Normalization</vt:lpstr>
      <vt:lpstr>Normalization</vt:lpstr>
      <vt:lpstr>Distances</vt:lpstr>
      <vt:lpstr>Distance 2: test dataset</vt:lpstr>
      <vt:lpstr>Distance 2: test dataset</vt:lpstr>
      <vt:lpstr>Distance 2: test dataset</vt:lpstr>
      <vt:lpstr>Summary 1: The CoDa approach</vt:lpstr>
      <vt:lpstr>Sequencing is random sampling</vt:lpstr>
      <vt:lpstr>Sequencing is a probabilistic sample</vt:lpstr>
      <vt:lpstr>We need multiple probabilistic samples to approximate truth</vt:lpstr>
      <vt:lpstr>aldex.clr function </vt:lpstr>
      <vt:lpstr>What is statistically significant? v. what is reliably different?</vt:lpstr>
      <vt:lpstr>What is statistically significant? v. what is reliably different?</vt:lpstr>
      <vt:lpstr>P value correlation of subsets of larger dataset</vt:lpstr>
      <vt:lpstr>Calculating P values vs. calculating effect size</vt:lpstr>
      <vt:lpstr>What is statistically significant? v. what is reliably different?</vt:lpstr>
      <vt:lpstr>Normalized effect between distributions</vt:lpstr>
      <vt:lpstr>Effect size correlates in subsets</vt:lpstr>
      <vt:lpstr>Sample sizes v. no effect expected</vt:lpstr>
      <vt:lpstr>TP and FP in subsets of whole dataset</vt:lpstr>
      <vt:lpstr>FP effect distribution in whole dataset</vt:lpstr>
      <vt:lpstr>Graphing dNEF</vt:lpstr>
      <vt:lpstr>Summary 2</vt:lpstr>
      <vt:lpstr>Acknowledgments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421</cp:revision>
  <dcterms:created xsi:type="dcterms:W3CDTF">2016-05-10T15:50:17Z</dcterms:created>
  <dcterms:modified xsi:type="dcterms:W3CDTF">2019-04-05T13:28:17Z</dcterms:modified>
</cp:coreProperties>
</file>